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Roboto Condensed"/>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Condensed-bold.fntdata"/><Relationship Id="rId47" Type="http://schemas.openxmlformats.org/officeDocument/2006/relationships/font" Target="fonts/RobotoCondensed-regular.fntdata"/><Relationship Id="rId49" Type="http://schemas.openxmlformats.org/officeDocument/2006/relationships/font" Target="fonts/RobotoCondense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RobotoCondensed-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7a04753e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c7a04753e2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7a04753e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c7a04753e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7a04753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c7a04753e2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c7a04753e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c7a04753e2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7a04753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c7a04753e2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7a04753e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c7a04753e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c7a04753e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c7a04753e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06678521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06678521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7a0475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c7a04753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c7a04753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c7a04753e2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7a04753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c7a04753e2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c7a04753e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c7a04753e2_2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c7a04753e2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c7a04753e2_2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c7a04753e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c7a04753e2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12c1c10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f12c1c105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c7a04753e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c7a04753e2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c7a04753e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c7a04753e2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ca31e26c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ca31e26c4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c7a04753e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c7a04753e2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ca31e26c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ca31e26c40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ca31e26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ca31e26c40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ca31e26c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ca31e26c4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c7a04753e2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c7a04753e2_2_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ca31e26c4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ca31e26c4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c7a04753e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c7a04753e2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ca31e26c4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1ca31e26c40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ca31e26c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ca31e26c4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81a8948a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81a8948a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06678521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06678521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7a04753e2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c7a04753e2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c7a04753e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c7a04753e2_2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c7a04753e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c7a04753e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c7a04753e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c7a04753e2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7a04753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c7a04753e2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7a04753e2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c7a04753e2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c7a04753e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c7a04753e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rgbClr val="041E42"/>
              </a:buClr>
              <a:buSzPts val="3600"/>
              <a:buFont typeface="Roboto Condensed"/>
              <a:buNone/>
              <a:defRPr b="1" i="0" sz="3600">
                <a:solidFill>
                  <a:srgbClr val="041E42"/>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5466030" y="2701529"/>
            <a:ext cx="2535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b="1" i="0" sz="1800">
                <a:latin typeface="Roboto Condensed"/>
                <a:ea typeface="Roboto Condensed"/>
                <a:cs typeface="Roboto Condensed"/>
                <a:sym typeface="Roboto Condense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628650" y="175873"/>
            <a:ext cx="7886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041E42"/>
              </a:buClr>
              <a:buSzPts val="2100"/>
              <a:buChar char="•"/>
              <a:defRPr b="0" i="0">
                <a:solidFill>
                  <a:srgbClr val="041E42"/>
                </a:solidFill>
                <a:latin typeface="Open Sans"/>
                <a:ea typeface="Open Sans"/>
                <a:cs typeface="Open Sans"/>
                <a:sym typeface="Open Sans"/>
              </a:defRPr>
            </a:lvl1pPr>
            <a:lvl2pPr indent="-342900" lvl="1" marL="914400" rtl="0" algn="l">
              <a:lnSpc>
                <a:spcPct val="90000"/>
              </a:lnSpc>
              <a:spcBef>
                <a:spcPts val="400"/>
              </a:spcBef>
              <a:spcAft>
                <a:spcPts val="0"/>
              </a:spcAft>
              <a:buClr>
                <a:srgbClr val="041E42"/>
              </a:buClr>
              <a:buSzPts val="1800"/>
              <a:buChar char="•"/>
              <a:defRPr b="0" i="0">
                <a:solidFill>
                  <a:srgbClr val="041E42"/>
                </a:solidFill>
                <a:latin typeface="Open Sans"/>
                <a:ea typeface="Open Sans"/>
                <a:cs typeface="Open Sans"/>
                <a:sym typeface="Open Sans"/>
              </a:defRPr>
            </a:lvl2pPr>
            <a:lvl3pPr indent="-323850" lvl="2" marL="1371600" rtl="0" algn="l">
              <a:lnSpc>
                <a:spcPct val="90000"/>
              </a:lnSpc>
              <a:spcBef>
                <a:spcPts val="400"/>
              </a:spcBef>
              <a:spcAft>
                <a:spcPts val="0"/>
              </a:spcAft>
              <a:buClr>
                <a:srgbClr val="041E42"/>
              </a:buClr>
              <a:buSzPts val="1500"/>
              <a:buChar char="•"/>
              <a:defRPr b="0" i="0">
                <a:solidFill>
                  <a:srgbClr val="041E42"/>
                </a:solidFill>
                <a:latin typeface="Open Sans"/>
                <a:ea typeface="Open Sans"/>
                <a:cs typeface="Open Sans"/>
                <a:sym typeface="Open Sans"/>
              </a:defRPr>
            </a:lvl3pPr>
            <a:lvl4pPr indent="-317500" lvl="3" marL="1828800" rtl="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4pPr>
            <a:lvl5pPr indent="-317500" lvl="4" marL="2286000" rtl="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 name="Google Shape;6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7"/>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041E42"/>
              </a:buClr>
              <a:buSzPts val="2100"/>
              <a:buChar char="•"/>
              <a:defRPr b="0" i="0">
                <a:solidFill>
                  <a:srgbClr val="041E42"/>
                </a:solidFill>
                <a:latin typeface="Open Sans"/>
                <a:ea typeface="Open Sans"/>
                <a:cs typeface="Open Sans"/>
                <a:sym typeface="Open Sans"/>
              </a:defRPr>
            </a:lvl1pPr>
            <a:lvl2pPr indent="-342900" lvl="1" marL="914400" rtl="0" algn="l">
              <a:lnSpc>
                <a:spcPct val="90000"/>
              </a:lnSpc>
              <a:spcBef>
                <a:spcPts val="400"/>
              </a:spcBef>
              <a:spcAft>
                <a:spcPts val="0"/>
              </a:spcAft>
              <a:buClr>
                <a:srgbClr val="041E42"/>
              </a:buClr>
              <a:buSzPts val="1800"/>
              <a:buChar char="•"/>
              <a:defRPr b="0" i="0">
                <a:solidFill>
                  <a:srgbClr val="041E42"/>
                </a:solidFill>
                <a:latin typeface="Open Sans"/>
                <a:ea typeface="Open Sans"/>
                <a:cs typeface="Open Sans"/>
                <a:sym typeface="Open Sans"/>
              </a:defRPr>
            </a:lvl2pPr>
            <a:lvl3pPr indent="-323850" lvl="2" marL="1371600" rtl="0" algn="l">
              <a:lnSpc>
                <a:spcPct val="90000"/>
              </a:lnSpc>
              <a:spcBef>
                <a:spcPts val="400"/>
              </a:spcBef>
              <a:spcAft>
                <a:spcPts val="0"/>
              </a:spcAft>
              <a:buClr>
                <a:srgbClr val="041E42"/>
              </a:buClr>
              <a:buSzPts val="1500"/>
              <a:buChar char="•"/>
              <a:defRPr b="0" i="0">
                <a:solidFill>
                  <a:srgbClr val="041E42"/>
                </a:solidFill>
                <a:latin typeface="Open Sans"/>
                <a:ea typeface="Open Sans"/>
                <a:cs typeface="Open Sans"/>
                <a:sym typeface="Open Sans"/>
              </a:defRPr>
            </a:lvl3pPr>
            <a:lvl4pPr indent="-317500" lvl="3" marL="1828800" rtl="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4pPr>
            <a:lvl5pPr indent="-317500" lvl="4" marL="2286000" rtl="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3108960" y="13691"/>
            <a:ext cx="54063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041E42"/>
              </a:buClr>
              <a:buSzPts val="2300"/>
              <a:buFont typeface="Roboto Condensed"/>
              <a:buNone/>
              <a:defRPr b="1" i="0" sz="2300">
                <a:solidFill>
                  <a:srgbClr val="041E42"/>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8"/>
          <p:cNvSpPr txBox="1"/>
          <p:nvPr>
            <p:ph idx="1"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atin typeface="Open Sans"/>
                <a:ea typeface="Open Sans"/>
                <a:cs typeface="Open Sans"/>
                <a:sym typeface="Open Sans"/>
              </a:defRPr>
            </a:lvl1pPr>
            <a:lvl2pPr indent="-342900" lvl="1" marL="914400" rtl="0" algn="l">
              <a:lnSpc>
                <a:spcPct val="90000"/>
              </a:lnSpc>
              <a:spcBef>
                <a:spcPts val="400"/>
              </a:spcBef>
              <a:spcAft>
                <a:spcPts val="0"/>
              </a:spcAft>
              <a:buClr>
                <a:schemeClr val="dk1"/>
              </a:buClr>
              <a:buSzPts val="1800"/>
              <a:buChar char="•"/>
              <a:defRPr>
                <a:latin typeface="Open Sans"/>
                <a:ea typeface="Open Sans"/>
                <a:cs typeface="Open Sans"/>
                <a:sym typeface="Open Sans"/>
              </a:defRPr>
            </a:lvl2pPr>
            <a:lvl3pPr indent="-323850" lvl="2" marL="1371600" rtl="0" algn="l">
              <a:lnSpc>
                <a:spcPct val="90000"/>
              </a:lnSpc>
              <a:spcBef>
                <a:spcPts val="400"/>
              </a:spcBef>
              <a:spcAft>
                <a:spcPts val="0"/>
              </a:spcAft>
              <a:buClr>
                <a:schemeClr val="dk1"/>
              </a:buClr>
              <a:buSzPts val="1500"/>
              <a:buChar char="•"/>
              <a:defRPr>
                <a:latin typeface="Open Sans"/>
                <a:ea typeface="Open Sans"/>
                <a:cs typeface="Open Sans"/>
                <a:sym typeface="Open Sans"/>
              </a:defRPr>
            </a:lvl3pPr>
            <a:lvl4pPr indent="-317500" lvl="3" marL="1828800" rtl="0" algn="l">
              <a:lnSpc>
                <a:spcPct val="90000"/>
              </a:lnSpc>
              <a:spcBef>
                <a:spcPts val="400"/>
              </a:spcBef>
              <a:spcAft>
                <a:spcPts val="0"/>
              </a:spcAft>
              <a:buClr>
                <a:schemeClr val="dk1"/>
              </a:buClr>
              <a:buSzPts val="1400"/>
              <a:buChar char="•"/>
              <a:defRPr>
                <a:latin typeface="Open Sans"/>
                <a:ea typeface="Open Sans"/>
                <a:cs typeface="Open Sans"/>
                <a:sym typeface="Open Sans"/>
              </a:defRPr>
            </a:lvl4pPr>
            <a:lvl5pPr indent="-317500" lvl="4" marL="2286000" rtl="0" algn="l">
              <a:lnSpc>
                <a:spcPct val="90000"/>
              </a:lnSpc>
              <a:spcBef>
                <a:spcPts val="400"/>
              </a:spcBef>
              <a:spcAft>
                <a:spcPts val="0"/>
              </a:spcAft>
              <a:buClr>
                <a:schemeClr val="dk1"/>
              </a:buClr>
              <a:buSzPts val="1400"/>
              <a:buChar char="•"/>
              <a:defRPr>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18"/>
          <p:cNvCxnSpPr/>
          <p:nvPr/>
        </p:nvCxnSpPr>
        <p:spPr>
          <a:xfrm>
            <a:off x="3299460" y="922020"/>
            <a:ext cx="5486400" cy="0"/>
          </a:xfrm>
          <a:prstGeom prst="straightConnector1">
            <a:avLst/>
          </a:prstGeom>
          <a:noFill/>
          <a:ln cap="flat" cmpd="sng" w="25400">
            <a:solidFill>
              <a:schemeClr val="accent2"/>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9"/>
          <p:cNvSpPr txBox="1"/>
          <p:nvPr>
            <p:ph type="title"/>
          </p:nvPr>
        </p:nvSpPr>
        <p:spPr>
          <a:xfrm>
            <a:off x="2035036" y="13691"/>
            <a:ext cx="65550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041E42"/>
              </a:buClr>
              <a:buSzPts val="2300"/>
              <a:buFont typeface="Roboto Condensed"/>
              <a:buNone/>
              <a:defRPr b="1" i="0" sz="2300">
                <a:solidFill>
                  <a:srgbClr val="041E42"/>
                </a:solidFill>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9"/>
          <p:cNvSpPr txBox="1"/>
          <p:nvPr>
            <p:ph idx="1" type="body"/>
          </p:nvPr>
        </p:nvSpPr>
        <p:spPr>
          <a:xfrm>
            <a:off x="2035036" y="1369219"/>
            <a:ext cx="65550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chemeClr val="dk1"/>
              </a:buClr>
              <a:buSzPts val="2100"/>
              <a:buChar char="•"/>
              <a:defRPr>
                <a:latin typeface="Open Sans"/>
                <a:ea typeface="Open Sans"/>
                <a:cs typeface="Open Sans"/>
                <a:sym typeface="Open Sans"/>
              </a:defRPr>
            </a:lvl1pPr>
            <a:lvl2pPr indent="-342900" lvl="1" marL="914400" rtl="0" algn="l">
              <a:lnSpc>
                <a:spcPct val="90000"/>
              </a:lnSpc>
              <a:spcBef>
                <a:spcPts val="400"/>
              </a:spcBef>
              <a:spcAft>
                <a:spcPts val="0"/>
              </a:spcAft>
              <a:buClr>
                <a:schemeClr val="dk1"/>
              </a:buClr>
              <a:buSzPts val="1800"/>
              <a:buChar char="•"/>
              <a:defRPr>
                <a:latin typeface="Open Sans"/>
                <a:ea typeface="Open Sans"/>
                <a:cs typeface="Open Sans"/>
                <a:sym typeface="Open Sans"/>
              </a:defRPr>
            </a:lvl2pPr>
            <a:lvl3pPr indent="-323850" lvl="2" marL="1371600" rtl="0" algn="l">
              <a:lnSpc>
                <a:spcPct val="90000"/>
              </a:lnSpc>
              <a:spcBef>
                <a:spcPts val="400"/>
              </a:spcBef>
              <a:spcAft>
                <a:spcPts val="0"/>
              </a:spcAft>
              <a:buClr>
                <a:schemeClr val="dk1"/>
              </a:buClr>
              <a:buSzPts val="1500"/>
              <a:buChar char="•"/>
              <a:defRPr>
                <a:latin typeface="Open Sans"/>
                <a:ea typeface="Open Sans"/>
                <a:cs typeface="Open Sans"/>
                <a:sym typeface="Open Sans"/>
              </a:defRPr>
            </a:lvl3pPr>
            <a:lvl4pPr indent="-317500" lvl="3" marL="1828800" rtl="0" algn="l">
              <a:lnSpc>
                <a:spcPct val="90000"/>
              </a:lnSpc>
              <a:spcBef>
                <a:spcPts val="400"/>
              </a:spcBef>
              <a:spcAft>
                <a:spcPts val="0"/>
              </a:spcAft>
              <a:buClr>
                <a:schemeClr val="dk1"/>
              </a:buClr>
              <a:buSzPts val="1400"/>
              <a:buChar char="•"/>
              <a:defRPr>
                <a:latin typeface="Open Sans"/>
                <a:ea typeface="Open Sans"/>
                <a:cs typeface="Open Sans"/>
                <a:sym typeface="Open Sans"/>
              </a:defRPr>
            </a:lvl4pPr>
            <a:lvl5pPr indent="-317500" lvl="4" marL="2286000" rtl="0" algn="l">
              <a:lnSpc>
                <a:spcPct val="90000"/>
              </a:lnSpc>
              <a:spcBef>
                <a:spcPts val="400"/>
              </a:spcBef>
              <a:spcAft>
                <a:spcPts val="0"/>
              </a:spcAft>
              <a:buClr>
                <a:schemeClr val="dk1"/>
              </a:buClr>
              <a:buSzPts val="1400"/>
              <a:buChar char="•"/>
              <a:defRPr>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9"/>
          <p:cNvSpPr txBox="1"/>
          <p:nvPr>
            <p:ph idx="11" type="ftr"/>
          </p:nvPr>
        </p:nvSpPr>
        <p:spPr>
          <a:xfrm>
            <a:off x="2035036" y="4767263"/>
            <a:ext cx="44502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cxnSp>
        <p:nvCxnSpPr>
          <p:cNvPr id="85" name="Google Shape;85;p19"/>
          <p:cNvCxnSpPr/>
          <p:nvPr/>
        </p:nvCxnSpPr>
        <p:spPr>
          <a:xfrm>
            <a:off x="2035036" y="929474"/>
            <a:ext cx="6555000" cy="0"/>
          </a:xfrm>
          <a:prstGeom prst="straightConnector1">
            <a:avLst/>
          </a:prstGeom>
          <a:noFill/>
          <a:ln cap="flat" cmpd="sng" w="25400">
            <a:solidFill>
              <a:schemeClr val="accent2"/>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nvSpPr>
        <p:spPr>
          <a:xfrm>
            <a:off x="3238500" y="1867711"/>
            <a:ext cx="5280600" cy="7041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i="0" lang="en" sz="4100">
                <a:solidFill>
                  <a:schemeClr val="lt1"/>
                </a:solidFill>
                <a:latin typeface="Roboto Condensed"/>
                <a:ea typeface="Roboto Condensed"/>
                <a:cs typeface="Roboto Condensed"/>
                <a:sym typeface="Roboto Condensed"/>
              </a:rPr>
              <a:t>Appendix</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1"/>
          <p:cNvSpPr txBox="1"/>
          <p:nvPr/>
        </p:nvSpPr>
        <p:spPr>
          <a:xfrm>
            <a:off x="2834331" y="602392"/>
            <a:ext cx="3475200" cy="704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4100">
                <a:solidFill>
                  <a:schemeClr val="lt1"/>
                </a:solidFill>
                <a:latin typeface="Roboto Condensed"/>
                <a:ea typeface="Roboto Condensed"/>
                <a:cs typeface="Roboto Condensed"/>
                <a:sym typeface="Roboto Condensed"/>
              </a:rPr>
              <a:t>Thank You!</a:t>
            </a:r>
            <a:endParaRPr sz="1100"/>
          </a:p>
        </p:txBody>
      </p:sp>
      <p:cxnSp>
        <p:nvCxnSpPr>
          <p:cNvPr id="90" name="Google Shape;90;p21"/>
          <p:cNvCxnSpPr/>
          <p:nvPr/>
        </p:nvCxnSpPr>
        <p:spPr>
          <a:xfrm>
            <a:off x="2477530" y="1306726"/>
            <a:ext cx="4188900" cy="0"/>
          </a:xfrm>
          <a:prstGeom prst="straightConnector1">
            <a:avLst/>
          </a:prstGeom>
          <a:noFill/>
          <a:ln cap="flat" cmpd="sng" w="47625">
            <a:solidFill>
              <a:schemeClr val="accent2"/>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2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22"/>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94" name="Google Shape;94;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9" name="Google Shape;99;p23"/>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0" name="Google Shape;100;p23"/>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2" name="Google Shape;102;p23"/>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9" name="Google Shape;109;p24"/>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2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5"/>
          <p:cNvSpPr/>
          <p:nvPr>
            <p:ph idx="2" type="pic"/>
          </p:nvPr>
        </p:nvSpPr>
        <p:spPr>
          <a:xfrm>
            <a:off x="3887391" y="740569"/>
            <a:ext cx="4629300" cy="3655200"/>
          </a:xfrm>
          <a:prstGeom prst="rect">
            <a:avLst/>
          </a:prstGeom>
          <a:noFill/>
          <a:ln>
            <a:noFill/>
          </a:ln>
        </p:spPr>
      </p:sp>
      <p:sp>
        <p:nvSpPr>
          <p:cNvPr id="116" name="Google Shape;116;p25"/>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7" name="Google Shape;11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2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2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8" name="Google Shape;128;p2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utep.edu/hunt-institute/newsletter/subscribe.html" TargetMode="External"/><Relationship Id="rId4" Type="http://schemas.openxmlformats.org/officeDocument/2006/relationships/hyperlink" Target="https://www.utep.edu/hunt-institute/newsletter/index.html" TargetMode="External"/><Relationship Id="rId5" Type="http://schemas.openxmlformats.org/officeDocument/2006/relationships/hyperlink" Target="mailto:huntinstitute@utep.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ctrTitle"/>
          </p:nvPr>
        </p:nvSpPr>
        <p:spPr>
          <a:xfrm>
            <a:off x="1030184" y="1155897"/>
            <a:ext cx="7083632" cy="1790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041E42"/>
              </a:buClr>
              <a:buSzPts val="3500"/>
              <a:buFont typeface="Roboto Condensed"/>
              <a:buNone/>
            </a:pPr>
            <a:r>
              <a:rPr lang="en" sz="3500"/>
              <a:t>Data Repository</a:t>
            </a:r>
            <a:endParaRPr/>
          </a:p>
        </p:txBody>
      </p:sp>
      <p:sp>
        <p:nvSpPr>
          <p:cNvPr id="137" name="Google Shape;137;p28"/>
          <p:cNvSpPr txBox="1"/>
          <p:nvPr>
            <p:ph idx="1" type="subTitle"/>
          </p:nvPr>
        </p:nvSpPr>
        <p:spPr>
          <a:xfrm>
            <a:off x="3639788" y="3047893"/>
            <a:ext cx="1864425" cy="371847"/>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B1B3B3"/>
              </a:buClr>
              <a:buSzPts val="1800"/>
              <a:buNone/>
            </a:pPr>
            <a:r>
              <a:rPr lang="en">
                <a:solidFill>
                  <a:srgbClr val="B1B3B3"/>
                </a:solidFill>
              </a:rPr>
              <a:t>January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Main Ideas</a:t>
            </a:r>
            <a:endParaRPr/>
          </a:p>
        </p:txBody>
      </p:sp>
      <p:sp>
        <p:nvSpPr>
          <p:cNvPr id="206" name="Google Shape;206;p37"/>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7" name="Google Shape;207;p3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sz="1800"/>
              <a:t>The main ideas behind the Data Repository are:</a:t>
            </a:r>
            <a:endParaRPr sz="1800"/>
          </a:p>
          <a:p>
            <a:pPr indent="-38100" lvl="0" marL="177800" rtl="0" algn="l">
              <a:lnSpc>
                <a:spcPct val="90000"/>
              </a:lnSpc>
              <a:spcBef>
                <a:spcPts val="0"/>
              </a:spcBef>
              <a:spcAft>
                <a:spcPts val="0"/>
              </a:spcAft>
              <a:buClr>
                <a:srgbClr val="041E42"/>
              </a:buClr>
              <a:buSzPts val="2100"/>
              <a:buNone/>
            </a:pPr>
            <a:r>
              <a:t/>
            </a:r>
            <a:endParaRPr sz="1800"/>
          </a:p>
          <a:p>
            <a:pPr indent="-361950" lvl="0" marL="457200" rtl="0" algn="l">
              <a:lnSpc>
                <a:spcPct val="90000"/>
              </a:lnSpc>
              <a:spcBef>
                <a:spcPts val="0"/>
              </a:spcBef>
              <a:spcAft>
                <a:spcPts val="0"/>
              </a:spcAft>
              <a:buSzPts val="2100"/>
              <a:buChar char="•"/>
            </a:pPr>
            <a:r>
              <a:rPr lang="en"/>
              <a:t>Quick access to information (reduce click action).</a:t>
            </a:r>
            <a:endParaRPr/>
          </a:p>
          <a:p>
            <a:pPr indent="0" lvl="0" marL="457200" rtl="0" algn="l">
              <a:lnSpc>
                <a:spcPct val="90000"/>
              </a:lnSpc>
              <a:spcBef>
                <a:spcPts val="0"/>
              </a:spcBef>
              <a:spcAft>
                <a:spcPts val="0"/>
              </a:spcAft>
              <a:buNone/>
            </a:pPr>
            <a:r>
              <a:t/>
            </a:r>
            <a:endParaRPr/>
          </a:p>
          <a:p>
            <a:pPr indent="-361950" lvl="0" marL="457200" rtl="0" algn="l">
              <a:lnSpc>
                <a:spcPct val="90000"/>
              </a:lnSpc>
              <a:spcBef>
                <a:spcPts val="0"/>
              </a:spcBef>
              <a:spcAft>
                <a:spcPts val="0"/>
              </a:spcAft>
              <a:buSzPts val="2100"/>
              <a:buChar char="•"/>
            </a:pPr>
            <a:r>
              <a:rPr lang="en"/>
              <a:t>Each dataset has its own tailored subsection.</a:t>
            </a:r>
            <a:endParaRPr/>
          </a:p>
          <a:p>
            <a:pPr indent="0" lvl="0" marL="457200" rtl="0" algn="l">
              <a:lnSpc>
                <a:spcPct val="90000"/>
              </a:lnSpc>
              <a:spcBef>
                <a:spcPts val="0"/>
              </a:spcBef>
              <a:spcAft>
                <a:spcPts val="0"/>
              </a:spcAft>
              <a:buNone/>
            </a:pPr>
            <a:r>
              <a:t/>
            </a:r>
            <a:endParaRPr/>
          </a:p>
          <a:p>
            <a:pPr indent="-361950" lvl="0" marL="457200" rtl="0" algn="l">
              <a:lnSpc>
                <a:spcPct val="90000"/>
              </a:lnSpc>
              <a:spcBef>
                <a:spcPts val="0"/>
              </a:spcBef>
              <a:spcAft>
                <a:spcPts val="0"/>
              </a:spcAft>
              <a:buSzPts val="2100"/>
              <a:buChar char="•"/>
            </a:pPr>
            <a:r>
              <a:rPr lang="en"/>
              <a:t>Data is not wasted.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General Features</a:t>
            </a:r>
            <a:endParaRPr/>
          </a:p>
        </p:txBody>
      </p:sp>
      <p:sp>
        <p:nvSpPr>
          <p:cNvPr id="213" name="Google Shape;213;p38"/>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4" name="Google Shape;214;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Each subsection contains the following:</a:t>
            </a:r>
            <a:endParaRPr/>
          </a:p>
          <a:p>
            <a:pPr indent="-38100" lvl="0" marL="177800" rtl="0" algn="l">
              <a:lnSpc>
                <a:spcPct val="90000"/>
              </a:lnSpc>
              <a:spcBef>
                <a:spcPts val="0"/>
              </a:spcBef>
              <a:spcAft>
                <a:spcPts val="0"/>
              </a:spcAft>
              <a:buClr>
                <a:srgbClr val="041E42"/>
              </a:buClr>
              <a:buSzPts val="2100"/>
              <a:buNone/>
            </a:pPr>
            <a:r>
              <a:t/>
            </a:r>
            <a:endParaRPr/>
          </a:p>
          <a:p>
            <a:pPr indent="-361950" lvl="0" marL="457200" rtl="0" algn="l">
              <a:lnSpc>
                <a:spcPct val="90000"/>
              </a:lnSpc>
              <a:spcBef>
                <a:spcPts val="0"/>
              </a:spcBef>
              <a:spcAft>
                <a:spcPts val="0"/>
              </a:spcAft>
              <a:buSzPts val="2100"/>
              <a:buChar char="•"/>
            </a:pPr>
            <a:r>
              <a:rPr lang="en"/>
              <a:t>Different dropdowns or buttons to filter information.</a:t>
            </a:r>
            <a:endParaRPr/>
          </a:p>
          <a:p>
            <a:pPr indent="-361950" lvl="0" marL="457200" rtl="0" algn="l">
              <a:lnSpc>
                <a:spcPct val="90000"/>
              </a:lnSpc>
              <a:spcBef>
                <a:spcPts val="0"/>
              </a:spcBef>
              <a:spcAft>
                <a:spcPts val="0"/>
              </a:spcAft>
              <a:buSzPts val="2100"/>
              <a:buChar char="•"/>
            </a:pPr>
            <a:r>
              <a:rPr lang="en"/>
              <a:t>An Edit Graph button. </a:t>
            </a:r>
            <a:endParaRPr/>
          </a:p>
          <a:p>
            <a:pPr indent="-361950" lvl="0" marL="457200" rtl="0" algn="l">
              <a:lnSpc>
                <a:spcPct val="90000"/>
              </a:lnSpc>
              <a:spcBef>
                <a:spcPts val="0"/>
              </a:spcBef>
              <a:spcAft>
                <a:spcPts val="0"/>
              </a:spcAft>
              <a:buSzPts val="2100"/>
              <a:buChar char="•"/>
            </a:pPr>
            <a:r>
              <a:rPr lang="en"/>
              <a:t>A Download Dataset button. </a:t>
            </a:r>
            <a:endParaRPr/>
          </a:p>
          <a:p>
            <a:pPr indent="-361950" lvl="0" marL="457200" rtl="0" algn="l">
              <a:lnSpc>
                <a:spcPct val="90000"/>
              </a:lnSpc>
              <a:spcBef>
                <a:spcPts val="0"/>
              </a:spcBef>
              <a:spcAft>
                <a:spcPts val="0"/>
              </a:spcAft>
              <a:buSzPts val="2100"/>
              <a:buChar char="•"/>
            </a:pPr>
            <a:r>
              <a:rPr lang="en"/>
              <a:t>An information box</a:t>
            </a:r>
            <a:endParaRPr/>
          </a:p>
          <a:p>
            <a:pPr indent="-361950" lvl="0" marL="457200" rtl="0" algn="l">
              <a:lnSpc>
                <a:spcPct val="90000"/>
              </a:lnSpc>
              <a:spcBef>
                <a:spcPts val="0"/>
              </a:spcBef>
              <a:spcAft>
                <a:spcPts val="0"/>
              </a:spcAft>
              <a:buSzPts val="2100"/>
              <a:buChar char="•"/>
            </a:pPr>
            <a:r>
              <a:rPr lang="en"/>
              <a:t>The graph itself.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Dropdowns and Buttons</a:t>
            </a:r>
            <a:endParaRPr/>
          </a:p>
        </p:txBody>
      </p:sp>
      <p:sp>
        <p:nvSpPr>
          <p:cNvPr id="220" name="Google Shape;220;p39"/>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Depending on the nature of the dataset, we might </a:t>
            </a:r>
            <a:r>
              <a:rPr lang="en"/>
              <a:t>incorporate</a:t>
            </a:r>
            <a:r>
              <a:rPr lang="en"/>
              <a:t> different elements to filter its information or display different views of the dataset. </a:t>
            </a:r>
            <a:endParaRPr/>
          </a:p>
        </p:txBody>
      </p:sp>
      <p:pic>
        <p:nvPicPr>
          <p:cNvPr id="221" name="Google Shape;221;p39"/>
          <p:cNvPicPr preferRelativeResize="0"/>
          <p:nvPr/>
        </p:nvPicPr>
        <p:blipFill>
          <a:blip r:embed="rId3">
            <a:alphaModFix/>
          </a:blip>
          <a:stretch>
            <a:fillRect/>
          </a:stretch>
        </p:blipFill>
        <p:spPr>
          <a:xfrm>
            <a:off x="0" y="2726790"/>
            <a:ext cx="9144000" cy="1188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Download Dataset Button </a:t>
            </a:r>
            <a:endParaRPr/>
          </a:p>
        </p:txBody>
      </p:sp>
      <p:sp>
        <p:nvSpPr>
          <p:cNvPr id="227" name="Google Shape;227;p40"/>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This button will simply provide the user with an excel file that contains all the data. </a:t>
            </a:r>
            <a:endParaRPr/>
          </a:p>
        </p:txBody>
      </p:sp>
      <p:pic>
        <p:nvPicPr>
          <p:cNvPr id="228" name="Google Shape;228;p40"/>
          <p:cNvPicPr preferRelativeResize="0"/>
          <p:nvPr/>
        </p:nvPicPr>
        <p:blipFill>
          <a:blip r:embed="rId3">
            <a:alphaModFix/>
          </a:blip>
          <a:stretch>
            <a:fillRect/>
          </a:stretch>
        </p:blipFill>
        <p:spPr>
          <a:xfrm>
            <a:off x="4795213" y="1670300"/>
            <a:ext cx="2028825" cy="78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Information Box</a:t>
            </a:r>
            <a:endParaRPr/>
          </a:p>
        </p:txBody>
      </p:sp>
      <p:sp>
        <p:nvSpPr>
          <p:cNvPr id="234" name="Google Shape;234;p41"/>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This is located at the bottom of every subsection, and includes the units, source, and last update of information.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235" name="Google Shape;235;p41"/>
          <p:cNvPicPr preferRelativeResize="0"/>
          <p:nvPr/>
        </p:nvPicPr>
        <p:blipFill>
          <a:blip r:embed="rId3">
            <a:alphaModFix/>
          </a:blip>
          <a:stretch>
            <a:fillRect/>
          </a:stretch>
        </p:blipFill>
        <p:spPr>
          <a:xfrm>
            <a:off x="866775" y="2143125"/>
            <a:ext cx="7410450" cy="85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Edit Graph Button</a:t>
            </a:r>
            <a:endParaRPr/>
          </a:p>
        </p:txBody>
      </p:sp>
      <p:sp>
        <p:nvSpPr>
          <p:cNvPr id="241" name="Google Shape;241;p42"/>
          <p:cNvSpPr txBox="1"/>
          <p:nvPr>
            <p:ph idx="1" type="body"/>
          </p:nvPr>
        </p:nvSpPr>
        <p:spPr>
          <a:xfrm>
            <a:off x="628650" y="849800"/>
            <a:ext cx="38223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This button reveals a sidebar that allows the user to change the way the information is displayed. </a:t>
            </a:r>
            <a:endParaRPr/>
          </a:p>
          <a:p>
            <a:pPr indent="0" lvl="0" marL="0" rtl="0" algn="l">
              <a:lnSpc>
                <a:spcPct val="90000"/>
              </a:lnSpc>
              <a:spcBef>
                <a:spcPts val="0"/>
              </a:spcBef>
              <a:spcAft>
                <a:spcPts val="0"/>
              </a:spcAft>
              <a:buClr>
                <a:srgbClr val="041E42"/>
              </a:buClr>
              <a:buSzPts val="2100"/>
              <a:buNone/>
            </a:pPr>
            <a:r>
              <a:t/>
            </a:r>
            <a:endParaRPr/>
          </a:p>
          <a:p>
            <a:pPr indent="0" lvl="0" marL="0" rtl="0" algn="l">
              <a:lnSpc>
                <a:spcPct val="90000"/>
              </a:lnSpc>
              <a:spcBef>
                <a:spcPts val="0"/>
              </a:spcBef>
              <a:spcAft>
                <a:spcPts val="0"/>
              </a:spcAft>
              <a:buClr>
                <a:srgbClr val="041E42"/>
              </a:buClr>
              <a:buSzPts val="2100"/>
              <a:buNone/>
            </a:pPr>
            <a:r>
              <a:t/>
            </a:r>
            <a:endParaRPr/>
          </a:p>
          <a:p>
            <a:pPr indent="0" lvl="0" marL="0" rtl="0" algn="l">
              <a:lnSpc>
                <a:spcPct val="90000"/>
              </a:lnSpc>
              <a:spcBef>
                <a:spcPts val="0"/>
              </a:spcBef>
              <a:spcAft>
                <a:spcPts val="0"/>
              </a:spcAft>
              <a:buClr>
                <a:srgbClr val="041E42"/>
              </a:buClr>
              <a:buSzPts val="2100"/>
              <a:buNone/>
            </a:pPr>
            <a:r>
              <a:t/>
            </a:r>
            <a:endParaRPr/>
          </a:p>
          <a:p>
            <a:pPr indent="0" lvl="0" marL="0" rtl="0" algn="l">
              <a:lnSpc>
                <a:spcPct val="90000"/>
              </a:lnSpc>
              <a:spcBef>
                <a:spcPts val="0"/>
              </a:spcBef>
              <a:spcAft>
                <a:spcPts val="0"/>
              </a:spcAft>
              <a:buClr>
                <a:srgbClr val="041E42"/>
              </a:buClr>
              <a:buSzPts val="2100"/>
              <a:buNone/>
            </a:pPr>
            <a:r>
              <a:t/>
            </a:r>
            <a:endParaRPr/>
          </a:p>
          <a:p>
            <a:pPr indent="0" lvl="0" marL="0" rtl="0" algn="l">
              <a:lnSpc>
                <a:spcPct val="90000"/>
              </a:lnSpc>
              <a:spcBef>
                <a:spcPts val="0"/>
              </a:spcBef>
              <a:spcAft>
                <a:spcPts val="0"/>
              </a:spcAft>
              <a:buClr>
                <a:srgbClr val="041E42"/>
              </a:buClr>
              <a:buSzPts val="2100"/>
              <a:buNone/>
            </a:pPr>
            <a:r>
              <a:rPr lang="en"/>
              <a:t>This feature was born from the need to add a percent change view of the information.</a:t>
            </a:r>
            <a:endParaRPr/>
          </a:p>
        </p:txBody>
      </p:sp>
      <p:pic>
        <p:nvPicPr>
          <p:cNvPr id="242" name="Google Shape;242;p42"/>
          <p:cNvPicPr preferRelativeResize="0"/>
          <p:nvPr/>
        </p:nvPicPr>
        <p:blipFill>
          <a:blip r:embed="rId3">
            <a:alphaModFix/>
          </a:blip>
          <a:stretch>
            <a:fillRect/>
          </a:stretch>
        </p:blipFill>
        <p:spPr>
          <a:xfrm>
            <a:off x="788300" y="2229201"/>
            <a:ext cx="1323975" cy="990600"/>
          </a:xfrm>
          <a:prstGeom prst="rect">
            <a:avLst/>
          </a:prstGeom>
          <a:noFill/>
          <a:ln>
            <a:noFill/>
          </a:ln>
        </p:spPr>
      </p:pic>
      <p:pic>
        <p:nvPicPr>
          <p:cNvPr id="243" name="Google Shape;243;p42"/>
          <p:cNvPicPr preferRelativeResize="0"/>
          <p:nvPr/>
        </p:nvPicPr>
        <p:blipFill>
          <a:blip r:embed="rId4">
            <a:alphaModFix/>
          </a:blip>
          <a:stretch>
            <a:fillRect/>
          </a:stretch>
        </p:blipFill>
        <p:spPr>
          <a:xfrm>
            <a:off x="5845600" y="618600"/>
            <a:ext cx="2343150" cy="402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628650" y="1"/>
            <a:ext cx="7886700" cy="6186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Current View</a:t>
            </a:r>
            <a:endParaRPr/>
          </a:p>
        </p:txBody>
      </p:sp>
      <p:pic>
        <p:nvPicPr>
          <p:cNvPr id="249" name="Google Shape;249;p43"/>
          <p:cNvPicPr preferRelativeResize="0"/>
          <p:nvPr/>
        </p:nvPicPr>
        <p:blipFill>
          <a:blip r:embed="rId3">
            <a:alphaModFix/>
          </a:blip>
          <a:stretch>
            <a:fillRect/>
          </a:stretch>
        </p:blipFill>
        <p:spPr>
          <a:xfrm>
            <a:off x="0" y="607850"/>
            <a:ext cx="9144000" cy="3927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Datasets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Format</a:t>
            </a:r>
            <a:endParaRPr/>
          </a:p>
        </p:txBody>
      </p:sp>
      <p:sp>
        <p:nvSpPr>
          <p:cNvPr id="260" name="Google Shape;260;p45"/>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Google Shape;261;p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Datasets are provided in an Excel format. Information is organized in columns, which allows us to manipulate it through data frames.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If information is organized in a format that makes the manipulation of information too complex, it is better to normalize it into a format that will be more friendly.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Format</a:t>
            </a:r>
            <a:endParaRPr/>
          </a:p>
        </p:txBody>
      </p:sp>
      <p:sp>
        <p:nvSpPr>
          <p:cNvPr id="267" name="Google Shape;267;p46"/>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4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It is of great importance that we take the following into consideration:</a:t>
            </a:r>
            <a:endParaRPr/>
          </a:p>
          <a:p>
            <a:pPr indent="-38100" lvl="0" marL="177800" rtl="0" algn="l">
              <a:lnSpc>
                <a:spcPct val="90000"/>
              </a:lnSpc>
              <a:spcBef>
                <a:spcPts val="0"/>
              </a:spcBef>
              <a:spcAft>
                <a:spcPts val="0"/>
              </a:spcAft>
              <a:buClr>
                <a:srgbClr val="041E42"/>
              </a:buClr>
              <a:buSzPts val="2100"/>
              <a:buNone/>
            </a:pPr>
            <a:r>
              <a:t/>
            </a:r>
            <a:endParaRPr/>
          </a:p>
          <a:p>
            <a:pPr indent="-361950" lvl="0" marL="457200" rtl="0" algn="l">
              <a:lnSpc>
                <a:spcPct val="90000"/>
              </a:lnSpc>
              <a:spcBef>
                <a:spcPts val="0"/>
              </a:spcBef>
              <a:spcAft>
                <a:spcPts val="0"/>
              </a:spcAft>
              <a:buSzPts val="2100"/>
              <a:buChar char="•"/>
            </a:pPr>
            <a:r>
              <a:rPr lang="en"/>
              <a:t>All columns should have a significative name</a:t>
            </a:r>
            <a:endParaRPr/>
          </a:p>
          <a:p>
            <a:pPr indent="-361950" lvl="0" marL="457200" rtl="0" algn="l">
              <a:lnSpc>
                <a:spcPct val="90000"/>
              </a:lnSpc>
              <a:spcBef>
                <a:spcPts val="0"/>
              </a:spcBef>
              <a:spcAft>
                <a:spcPts val="0"/>
              </a:spcAft>
              <a:buSzPts val="2100"/>
              <a:buChar char="•"/>
            </a:pPr>
            <a:r>
              <a:rPr lang="en"/>
              <a:t>Columns with numeric data should contain only numeric values</a:t>
            </a:r>
            <a:endParaRPr/>
          </a:p>
          <a:p>
            <a:pPr indent="-361950" lvl="0" marL="457200" rtl="0" algn="l">
              <a:lnSpc>
                <a:spcPct val="90000"/>
              </a:lnSpc>
              <a:spcBef>
                <a:spcPts val="0"/>
              </a:spcBef>
              <a:spcAft>
                <a:spcPts val="0"/>
              </a:spcAft>
              <a:buSzPts val="2100"/>
              <a:buChar char="•"/>
            </a:pPr>
            <a:r>
              <a:rPr lang="en"/>
              <a:t>Columns that contain empty cells could cause conflict when grouping the information.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p:nvPr/>
        </p:nvSpPr>
        <p:spPr>
          <a:xfrm>
            <a:off x="1616527" y="2150578"/>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3" name="Google Shape;143;p29"/>
          <p:cNvSpPr txBox="1"/>
          <p:nvPr>
            <p:ph type="title"/>
          </p:nvPr>
        </p:nvSpPr>
        <p:spPr>
          <a:xfrm>
            <a:off x="628650" y="175873"/>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4100"/>
              <a:buFont typeface="Roboto Condensed"/>
              <a:buNone/>
            </a:pPr>
            <a:r>
              <a:rPr b="1" lang="en" sz="4100">
                <a:latin typeface="Roboto Condensed"/>
                <a:ea typeface="Roboto Condensed"/>
                <a:cs typeface="Roboto Condensed"/>
                <a:sym typeface="Roboto Condensed"/>
              </a:rPr>
              <a:t>Outline</a:t>
            </a:r>
            <a:endParaRPr/>
          </a:p>
        </p:txBody>
      </p:sp>
      <p:sp>
        <p:nvSpPr>
          <p:cNvPr id="144" name="Google Shape;144;p29"/>
          <p:cNvSpPr/>
          <p:nvPr/>
        </p:nvSpPr>
        <p:spPr>
          <a:xfrm>
            <a:off x="1616528" y="1606139"/>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5" name="Google Shape;145;p29"/>
          <p:cNvSpPr/>
          <p:nvPr/>
        </p:nvSpPr>
        <p:spPr>
          <a:xfrm>
            <a:off x="1616528" y="2695018"/>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29"/>
          <p:cNvSpPr/>
          <p:nvPr/>
        </p:nvSpPr>
        <p:spPr>
          <a:xfrm>
            <a:off x="1616528" y="3239457"/>
            <a:ext cx="5906762" cy="380407"/>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9"/>
          <p:cNvSpPr txBox="1"/>
          <p:nvPr/>
        </p:nvSpPr>
        <p:spPr>
          <a:xfrm>
            <a:off x="2966740" y="1641887"/>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1 </a:t>
            </a:r>
            <a:r>
              <a:rPr b="1" lang="en">
                <a:solidFill>
                  <a:schemeClr val="lt1"/>
                </a:solidFill>
                <a:latin typeface="Roboto"/>
                <a:ea typeface="Roboto"/>
                <a:cs typeface="Roboto"/>
                <a:sym typeface="Roboto"/>
              </a:rPr>
              <a:t>Main Concept</a:t>
            </a:r>
            <a:endParaRPr sz="1100"/>
          </a:p>
        </p:txBody>
      </p:sp>
      <p:sp>
        <p:nvSpPr>
          <p:cNvPr id="148" name="Google Shape;148;p29"/>
          <p:cNvSpPr txBox="1"/>
          <p:nvPr/>
        </p:nvSpPr>
        <p:spPr>
          <a:xfrm>
            <a:off x="2966740" y="2748124"/>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3 </a:t>
            </a:r>
            <a:r>
              <a:rPr b="1" lang="en">
                <a:solidFill>
                  <a:schemeClr val="lt1"/>
                </a:solidFill>
                <a:latin typeface="Roboto"/>
                <a:ea typeface="Roboto"/>
                <a:cs typeface="Roboto"/>
                <a:sym typeface="Roboto"/>
              </a:rPr>
              <a:t>Datasets</a:t>
            </a:r>
            <a:endParaRPr sz="1100"/>
          </a:p>
        </p:txBody>
      </p:sp>
      <p:sp>
        <p:nvSpPr>
          <p:cNvPr id="149" name="Google Shape;149;p29"/>
          <p:cNvSpPr txBox="1"/>
          <p:nvPr/>
        </p:nvSpPr>
        <p:spPr>
          <a:xfrm>
            <a:off x="2966740" y="3291161"/>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4 </a:t>
            </a:r>
            <a:r>
              <a:rPr b="1" lang="en">
                <a:solidFill>
                  <a:schemeClr val="lt1"/>
                </a:solidFill>
                <a:latin typeface="Roboto"/>
                <a:ea typeface="Roboto"/>
                <a:cs typeface="Roboto"/>
                <a:sym typeface="Roboto"/>
              </a:rPr>
              <a:t>Back-end</a:t>
            </a:r>
            <a:endParaRPr sz="1100"/>
          </a:p>
        </p:txBody>
      </p:sp>
      <p:sp>
        <p:nvSpPr>
          <p:cNvPr id="150" name="Google Shape;150;p29"/>
          <p:cNvSpPr txBox="1"/>
          <p:nvPr/>
        </p:nvSpPr>
        <p:spPr>
          <a:xfrm>
            <a:off x="2968832" y="3835601"/>
            <a:ext cx="3206337"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Appendix</a:t>
            </a:r>
            <a:endParaRPr sz="1100"/>
          </a:p>
        </p:txBody>
      </p:sp>
      <p:sp>
        <p:nvSpPr>
          <p:cNvPr id="151" name="Google Shape;151;p29"/>
          <p:cNvSpPr txBox="1"/>
          <p:nvPr/>
        </p:nvSpPr>
        <p:spPr>
          <a:xfrm>
            <a:off x="2966740" y="2196692"/>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2 </a:t>
            </a:r>
            <a:r>
              <a:rPr b="1" lang="en">
                <a:solidFill>
                  <a:schemeClr val="lt1"/>
                </a:solidFill>
                <a:latin typeface="Roboto"/>
                <a:ea typeface="Roboto"/>
                <a:cs typeface="Roboto"/>
                <a:sym typeface="Roboto"/>
              </a:rPr>
              <a:t>Structure</a:t>
            </a:r>
            <a:endParaRPr sz="1100"/>
          </a:p>
        </p:txBody>
      </p:sp>
      <p:sp>
        <p:nvSpPr>
          <p:cNvPr id="152" name="Google Shape;152;p29"/>
          <p:cNvSpPr/>
          <p:nvPr/>
        </p:nvSpPr>
        <p:spPr>
          <a:xfrm>
            <a:off x="1616565" y="3783907"/>
            <a:ext cx="5906700" cy="380400"/>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3" name="Google Shape;153;p29"/>
          <p:cNvSpPr txBox="1"/>
          <p:nvPr/>
        </p:nvSpPr>
        <p:spPr>
          <a:xfrm>
            <a:off x="2968790" y="3826511"/>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a:solidFill>
                  <a:schemeClr val="lt1"/>
                </a:solidFill>
                <a:latin typeface="Roboto"/>
                <a:ea typeface="Roboto"/>
                <a:cs typeface="Roboto"/>
                <a:sym typeface="Roboto"/>
              </a:rPr>
              <a:t>5</a:t>
            </a:r>
            <a:r>
              <a:rPr b="1" i="0" lang="en" sz="1400" u="none" cap="none" strike="noStrike">
                <a:solidFill>
                  <a:schemeClr val="lt1"/>
                </a:solidFill>
                <a:latin typeface="Roboto"/>
                <a:ea typeface="Roboto"/>
                <a:cs typeface="Roboto"/>
                <a:sym typeface="Roboto"/>
              </a:rPr>
              <a:t> </a:t>
            </a:r>
            <a:r>
              <a:rPr b="1" lang="en">
                <a:solidFill>
                  <a:schemeClr val="lt1"/>
                </a:solidFill>
                <a:latin typeface="Roboto"/>
                <a:ea typeface="Roboto"/>
                <a:cs typeface="Roboto"/>
                <a:sym typeface="Roboto"/>
              </a:rPr>
              <a:t>Team Strategy</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628650" y="1"/>
            <a:ext cx="7886700" cy="618711"/>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Sample</a:t>
            </a:r>
            <a:endParaRPr/>
          </a:p>
        </p:txBody>
      </p:sp>
      <p:sp>
        <p:nvSpPr>
          <p:cNvPr id="274" name="Google Shape;274;p47"/>
          <p:cNvSpPr txBox="1"/>
          <p:nvPr>
            <p:ph idx="1" type="body"/>
          </p:nvPr>
        </p:nvSpPr>
        <p:spPr>
          <a:xfrm>
            <a:off x="628650" y="849796"/>
            <a:ext cx="7886700" cy="3749536"/>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p:txBody>
      </p:sp>
      <p:pic>
        <p:nvPicPr>
          <p:cNvPr id="275" name="Google Shape;275;p47"/>
          <p:cNvPicPr preferRelativeResize="0"/>
          <p:nvPr/>
        </p:nvPicPr>
        <p:blipFill>
          <a:blip r:embed="rId3">
            <a:alphaModFix/>
          </a:blip>
          <a:stretch>
            <a:fillRect/>
          </a:stretch>
        </p:blipFill>
        <p:spPr>
          <a:xfrm>
            <a:off x="0" y="753216"/>
            <a:ext cx="9143998" cy="36370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Sample</a:t>
            </a:r>
            <a:endParaRPr/>
          </a:p>
        </p:txBody>
      </p:sp>
      <p:sp>
        <p:nvSpPr>
          <p:cNvPr id="281" name="Google Shape;281;p48"/>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p:txBody>
      </p:sp>
      <p:pic>
        <p:nvPicPr>
          <p:cNvPr id="282" name="Google Shape;282;p48"/>
          <p:cNvPicPr preferRelativeResize="0"/>
          <p:nvPr/>
        </p:nvPicPr>
        <p:blipFill>
          <a:blip r:embed="rId3">
            <a:alphaModFix/>
          </a:blip>
          <a:stretch>
            <a:fillRect/>
          </a:stretch>
        </p:blipFill>
        <p:spPr>
          <a:xfrm>
            <a:off x="628650" y="647700"/>
            <a:ext cx="6496050" cy="395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Back-end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Classes</a:t>
            </a:r>
            <a:endParaRPr/>
          </a:p>
        </p:txBody>
      </p:sp>
      <p:sp>
        <p:nvSpPr>
          <p:cNvPr id="293" name="Google Shape;293;p50"/>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lnSpcReduction="10000"/>
          </a:bodyPr>
          <a:lstStyle/>
          <a:p>
            <a:pPr indent="-38100" lvl="0" marL="177800" rtl="0" algn="l">
              <a:lnSpc>
                <a:spcPct val="90000"/>
              </a:lnSpc>
              <a:spcBef>
                <a:spcPts val="0"/>
              </a:spcBef>
              <a:spcAft>
                <a:spcPts val="0"/>
              </a:spcAft>
              <a:buClr>
                <a:srgbClr val="041E42"/>
              </a:buClr>
              <a:buSzPts val="2100"/>
              <a:buNone/>
            </a:pPr>
            <a:r>
              <a:rPr b="1" lang="en"/>
              <a:t>Dataset Class: </a:t>
            </a:r>
            <a:endParaRPr b="1"/>
          </a:p>
          <a:p>
            <a:pPr indent="-38100" lvl="0" marL="177800" rtl="0" algn="l">
              <a:lnSpc>
                <a:spcPct val="90000"/>
              </a:lnSpc>
              <a:spcBef>
                <a:spcPts val="0"/>
              </a:spcBef>
              <a:spcAft>
                <a:spcPts val="0"/>
              </a:spcAft>
              <a:buClr>
                <a:srgbClr val="041E42"/>
              </a:buClr>
              <a:buSzPts val="2100"/>
              <a:buNone/>
            </a:pPr>
            <a:r>
              <a:t/>
            </a:r>
            <a:endParaRPr b="1"/>
          </a:p>
          <a:p>
            <a:pPr indent="-38100" lvl="0" marL="177800" rtl="0" algn="l">
              <a:lnSpc>
                <a:spcPct val="90000"/>
              </a:lnSpc>
              <a:spcBef>
                <a:spcPts val="0"/>
              </a:spcBef>
              <a:spcAft>
                <a:spcPts val="0"/>
              </a:spcAft>
              <a:buClr>
                <a:srgbClr val="041E42"/>
              </a:buClr>
              <a:buSzPts val="2100"/>
              <a:buNone/>
            </a:pPr>
            <a:r>
              <a:rPr lang="en"/>
              <a:t>Stores a dataframe and its variant (percent change version). Its purpose is to be able to store the original data along with a percent change version, and simply change between them instead of recreating them time after time.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As the user switches between the Original Graph and the Percent Change graph, this class will simply activate one or the other.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This allows us to add more variants of the dataset in the future if needed.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Classes</a:t>
            </a:r>
            <a:endParaRPr/>
          </a:p>
        </p:txBody>
      </p:sp>
      <p:sp>
        <p:nvSpPr>
          <p:cNvPr id="299" name="Google Shape;299;p51"/>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b="1" lang="en"/>
              <a:t>DataBag Class</a:t>
            </a:r>
            <a:endParaRPr b="1"/>
          </a:p>
          <a:p>
            <a:pPr indent="-38100" lvl="0" marL="177800" rtl="0" algn="l">
              <a:lnSpc>
                <a:spcPct val="90000"/>
              </a:lnSpc>
              <a:spcBef>
                <a:spcPts val="0"/>
              </a:spcBef>
              <a:spcAft>
                <a:spcPts val="0"/>
              </a:spcAft>
              <a:buClr>
                <a:srgbClr val="041E42"/>
              </a:buClr>
              <a:buSzPts val="2100"/>
              <a:buNone/>
            </a:pPr>
            <a:r>
              <a:t/>
            </a:r>
            <a:endParaRPr b="1"/>
          </a:p>
          <a:p>
            <a:pPr indent="-38100" lvl="0" marL="177800" rtl="0" algn="l">
              <a:lnSpc>
                <a:spcPct val="90000"/>
              </a:lnSpc>
              <a:spcBef>
                <a:spcPts val="0"/>
              </a:spcBef>
              <a:spcAft>
                <a:spcPts val="0"/>
              </a:spcAft>
              <a:buClr>
                <a:srgbClr val="041E42"/>
              </a:buClr>
              <a:buSzPts val="2100"/>
              <a:buNone/>
            </a:pPr>
            <a:r>
              <a:t/>
            </a:r>
            <a:endParaRPr b="1"/>
          </a:p>
          <a:p>
            <a:pPr indent="-38100" lvl="0" marL="177800" rtl="0" algn="l">
              <a:lnSpc>
                <a:spcPct val="90000"/>
              </a:lnSpc>
              <a:spcBef>
                <a:spcPts val="0"/>
              </a:spcBef>
              <a:spcAft>
                <a:spcPts val="0"/>
              </a:spcAft>
              <a:buClr>
                <a:srgbClr val="041E42"/>
              </a:buClr>
              <a:buSzPts val="2100"/>
              <a:buNone/>
            </a:pPr>
            <a:r>
              <a:rPr lang="en"/>
              <a:t>This class stores the different datasets for each subsection. As they are requested, the system looks for the desired dataset in the DataBag and retrieves its information. </a:t>
            </a:r>
            <a:endParaRPr/>
          </a:p>
          <a:p>
            <a:pPr indent="-38100" lvl="0" marL="177800" rtl="0" algn="l">
              <a:lnSpc>
                <a:spcPct val="90000"/>
              </a:lnSpc>
              <a:spcBef>
                <a:spcPts val="0"/>
              </a:spcBef>
              <a:spcAft>
                <a:spcPts val="0"/>
              </a:spcAft>
              <a:buClr>
                <a:srgbClr val="041E42"/>
              </a:buClr>
              <a:buSzPts val="2100"/>
              <a:buNone/>
            </a:pPr>
            <a:r>
              <a:t/>
            </a:r>
            <a:endParaRPr/>
          </a:p>
          <a:p>
            <a:pPr indent="0" lvl="0" marL="139700" rtl="0" algn="l">
              <a:lnSpc>
                <a:spcPct val="90000"/>
              </a:lnSpc>
              <a:spcBef>
                <a:spcPts val="0"/>
              </a:spcBef>
              <a:spcAft>
                <a:spcPts val="0"/>
              </a:spcAft>
              <a:buClr>
                <a:srgbClr val="041E42"/>
              </a:buClr>
              <a:buSzPts val="2100"/>
              <a:buNone/>
            </a:pPr>
            <a:r>
              <a:rPr lang="en"/>
              <a:t>This is a way to keep control of the datasets while using the sidebar to modify the graphs.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sp>
        <p:nvSpPr>
          <p:cNvPr id="305" name="Google Shape;305;p52"/>
          <p:cNvSpPr txBox="1"/>
          <p:nvPr>
            <p:ph idx="1" type="body"/>
          </p:nvPr>
        </p:nvSpPr>
        <p:spPr>
          <a:xfrm>
            <a:off x="628650" y="849797"/>
            <a:ext cx="7886700" cy="13485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sz="1800"/>
              <a:t>On creation, the dataset class will take a dataframe and create a Percent Change view of the data and store it. The original dataframe will be set as the active view of the dataset. </a:t>
            </a:r>
            <a:endParaRPr sz="1800"/>
          </a:p>
        </p:txBody>
      </p:sp>
      <p:pic>
        <p:nvPicPr>
          <p:cNvPr id="306" name="Google Shape;306;p52"/>
          <p:cNvPicPr preferRelativeResize="0"/>
          <p:nvPr/>
        </p:nvPicPr>
        <p:blipFill>
          <a:blip r:embed="rId3">
            <a:alphaModFix/>
          </a:blip>
          <a:stretch>
            <a:fillRect/>
          </a:stretch>
        </p:blipFill>
        <p:spPr>
          <a:xfrm>
            <a:off x="1168125" y="1862175"/>
            <a:ext cx="6696075" cy="2485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pic>
        <p:nvPicPr>
          <p:cNvPr id="312" name="Google Shape;312;p53"/>
          <p:cNvPicPr preferRelativeResize="0"/>
          <p:nvPr/>
        </p:nvPicPr>
        <p:blipFill>
          <a:blip r:embed="rId3">
            <a:alphaModFix/>
          </a:blip>
          <a:stretch>
            <a:fillRect/>
          </a:stretch>
        </p:blipFill>
        <p:spPr>
          <a:xfrm>
            <a:off x="0" y="618591"/>
            <a:ext cx="9143999" cy="2241269"/>
          </a:xfrm>
          <a:prstGeom prst="rect">
            <a:avLst/>
          </a:prstGeom>
          <a:noFill/>
          <a:ln>
            <a:noFill/>
          </a:ln>
        </p:spPr>
      </p:pic>
      <p:sp>
        <p:nvSpPr>
          <p:cNvPr id="313" name="Google Shape;313;p53"/>
          <p:cNvSpPr txBox="1"/>
          <p:nvPr/>
        </p:nvSpPr>
        <p:spPr>
          <a:xfrm>
            <a:off x="69800" y="2952100"/>
            <a:ext cx="900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Dataframes are created from Excel files and an object of the dataset class is created.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Later, a DataBag is created with all of the objects of the dataset class. </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sp>
        <p:nvSpPr>
          <p:cNvPr id="319" name="Google Shape;319;p54"/>
          <p:cNvSpPr txBox="1"/>
          <p:nvPr>
            <p:ph idx="1" type="body"/>
          </p:nvPr>
        </p:nvSpPr>
        <p:spPr>
          <a:xfrm>
            <a:off x="628650" y="849800"/>
            <a:ext cx="3712200" cy="36237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sz="1800"/>
              <a:t>When using the sidebar to alter the chart, we look into the DataBag using the name or title of the chart from which we clicked on the Edit Graph button. </a:t>
            </a:r>
            <a:endParaRPr sz="1800"/>
          </a:p>
          <a:p>
            <a:pPr indent="-38100" lvl="0" marL="177800" rtl="0" algn="l">
              <a:lnSpc>
                <a:spcPct val="90000"/>
              </a:lnSpc>
              <a:spcBef>
                <a:spcPts val="0"/>
              </a:spcBef>
              <a:spcAft>
                <a:spcPts val="0"/>
              </a:spcAft>
              <a:buClr>
                <a:srgbClr val="041E42"/>
              </a:buClr>
              <a:buSzPts val="2100"/>
              <a:buNone/>
            </a:pPr>
            <a:r>
              <a:t/>
            </a:r>
            <a:endParaRPr sz="1800"/>
          </a:p>
          <a:p>
            <a:pPr indent="-38100" lvl="0" marL="177800" rtl="0" algn="l">
              <a:lnSpc>
                <a:spcPct val="90000"/>
              </a:lnSpc>
              <a:spcBef>
                <a:spcPts val="0"/>
              </a:spcBef>
              <a:spcAft>
                <a:spcPts val="0"/>
              </a:spcAft>
              <a:buClr>
                <a:srgbClr val="041E42"/>
              </a:buClr>
              <a:buSzPts val="2100"/>
              <a:buNone/>
            </a:pPr>
            <a:r>
              <a:rPr lang="en" sz="1800"/>
              <a:t>Once we find the dataset, we activate the dataframe view that has been selected. </a:t>
            </a:r>
            <a:endParaRPr sz="1800"/>
          </a:p>
        </p:txBody>
      </p:sp>
      <p:pic>
        <p:nvPicPr>
          <p:cNvPr id="320" name="Google Shape;320;p54"/>
          <p:cNvPicPr preferRelativeResize="0"/>
          <p:nvPr/>
        </p:nvPicPr>
        <p:blipFill>
          <a:blip r:embed="rId3">
            <a:alphaModFix/>
          </a:blip>
          <a:stretch>
            <a:fillRect/>
          </a:stretch>
        </p:blipFill>
        <p:spPr>
          <a:xfrm>
            <a:off x="4521250" y="920023"/>
            <a:ext cx="4276725" cy="70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sp>
        <p:nvSpPr>
          <p:cNvPr id="326" name="Google Shape;326;p55"/>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p:txBody>
      </p:sp>
      <p:pic>
        <p:nvPicPr>
          <p:cNvPr id="327" name="Google Shape;327;p55"/>
          <p:cNvPicPr preferRelativeResize="0"/>
          <p:nvPr/>
        </p:nvPicPr>
        <p:blipFill>
          <a:blip r:embed="rId3">
            <a:alphaModFix/>
          </a:blip>
          <a:stretch>
            <a:fillRect/>
          </a:stretch>
        </p:blipFill>
        <p:spPr>
          <a:xfrm>
            <a:off x="0" y="618600"/>
            <a:ext cx="9144000" cy="4524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pic>
        <p:nvPicPr>
          <p:cNvPr id="333" name="Google Shape;333;p56"/>
          <p:cNvPicPr preferRelativeResize="0"/>
          <p:nvPr/>
        </p:nvPicPr>
        <p:blipFill>
          <a:blip r:embed="rId3">
            <a:alphaModFix/>
          </a:blip>
          <a:stretch>
            <a:fillRect/>
          </a:stretch>
        </p:blipFill>
        <p:spPr>
          <a:xfrm>
            <a:off x="0" y="740935"/>
            <a:ext cx="9144000" cy="25589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Main Concept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7"/>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Data Handling</a:t>
            </a:r>
            <a:endParaRPr/>
          </a:p>
        </p:txBody>
      </p:sp>
      <p:sp>
        <p:nvSpPr>
          <p:cNvPr id="339" name="Google Shape;339;p57"/>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Like everything, this process varies depending on the data that is available for us to manipulate and the way it is arranged.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However, the dataset and DataBag classes have different methods that have been modified overtime and might come handy depending on the situation.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Team Strategy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Upcoming Sidebar Features</a:t>
            </a:r>
            <a:endParaRPr/>
          </a:p>
        </p:txBody>
      </p:sp>
      <p:sp>
        <p:nvSpPr>
          <p:cNvPr id="350" name="Google Shape;350;p59"/>
          <p:cNvSpPr txBox="1"/>
          <p:nvPr>
            <p:ph idx="1" type="body"/>
          </p:nvPr>
        </p:nvSpPr>
        <p:spPr>
          <a:xfrm>
            <a:off x="628650" y="849796"/>
            <a:ext cx="7886700" cy="3749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Any major upcoming features will mostly be requested on the SideBar, where more elements will be placed to manipulate the graph by the user.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The main functionality of the </a:t>
            </a:r>
            <a:r>
              <a:rPr lang="en"/>
              <a:t>sidebar</a:t>
            </a:r>
            <a:r>
              <a:rPr lang="en"/>
              <a:t> has already been implemented, so any requested change will simply involve adding another feature onto that functionality in a way that is efficient and as simple as possible.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ph type="title"/>
          </p:nvPr>
        </p:nvSpPr>
        <p:spPr>
          <a:xfrm>
            <a:off x="3108960" y="13691"/>
            <a:ext cx="54063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41E42"/>
              </a:buClr>
              <a:buSzPts val="2300"/>
              <a:buFont typeface="Roboto Condensed"/>
              <a:buNone/>
            </a:pPr>
            <a:r>
              <a:rPr lang="en"/>
              <a:t>Workload Distribution </a:t>
            </a:r>
            <a:endParaRPr/>
          </a:p>
        </p:txBody>
      </p:sp>
      <p:sp>
        <p:nvSpPr>
          <p:cNvPr id="356" name="Google Shape;356;p60"/>
          <p:cNvSpPr txBox="1"/>
          <p:nvPr>
            <p:ph idx="1"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rPr lang="en"/>
              <a:t>There are a total of 14 pages that must be completed and updated as requested.</a:t>
            </a:r>
            <a:endParaRPr/>
          </a:p>
          <a:p>
            <a:pPr indent="-38100" lvl="0" marL="177800" rtl="0" algn="l">
              <a:lnSpc>
                <a:spcPct val="90000"/>
              </a:lnSpc>
              <a:spcBef>
                <a:spcPts val="0"/>
              </a:spcBef>
              <a:spcAft>
                <a:spcPts val="0"/>
              </a:spcAft>
              <a:buClr>
                <a:schemeClr val="dk1"/>
              </a:buClr>
              <a:buSzPts val="2100"/>
              <a:buNone/>
            </a:pPr>
            <a:r>
              <a:t/>
            </a:r>
            <a:endParaRPr/>
          </a:p>
          <a:p>
            <a:pPr indent="-38100" lvl="0" marL="177800" rtl="0" algn="l">
              <a:lnSpc>
                <a:spcPct val="90000"/>
              </a:lnSpc>
              <a:spcBef>
                <a:spcPts val="0"/>
              </a:spcBef>
              <a:spcAft>
                <a:spcPts val="0"/>
              </a:spcAft>
              <a:buClr>
                <a:schemeClr val="dk1"/>
              </a:buClr>
              <a:buSzPts val="2100"/>
              <a:buNone/>
            </a:pPr>
            <a:r>
              <a:rPr lang="en"/>
              <a:t>Since every page is tailored to the specific type of data, completion of the project is more time consuming.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628650" y="1"/>
            <a:ext cx="7886700" cy="61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Workload Distribution</a:t>
            </a:r>
            <a:endParaRPr/>
          </a:p>
        </p:txBody>
      </p:sp>
      <p:sp>
        <p:nvSpPr>
          <p:cNvPr id="362" name="Google Shape;362;p61"/>
          <p:cNvSpPr txBox="1"/>
          <p:nvPr>
            <p:ph idx="1" type="body"/>
          </p:nvPr>
        </p:nvSpPr>
        <p:spPr>
          <a:xfrm>
            <a:off x="628650" y="849800"/>
            <a:ext cx="3712200" cy="2109300"/>
          </a:xfrm>
          <a:prstGeom prst="rect">
            <a:avLst/>
          </a:prstGeom>
          <a:noFill/>
          <a:ln>
            <a:noFill/>
          </a:ln>
        </p:spPr>
        <p:txBody>
          <a:bodyPr anchorCtr="0" anchor="t" bIns="34275" lIns="68575" spcFirstLastPara="1" rIns="68575" wrap="square" tIns="34275">
            <a:normAutofit lnSpcReduction="20000"/>
          </a:bodyPr>
          <a:lstStyle/>
          <a:p>
            <a:pPr indent="-38100" lvl="0" marL="177800" rtl="0" algn="l">
              <a:lnSpc>
                <a:spcPct val="90000"/>
              </a:lnSpc>
              <a:spcBef>
                <a:spcPts val="0"/>
              </a:spcBef>
              <a:spcAft>
                <a:spcPts val="0"/>
              </a:spcAft>
              <a:buClr>
                <a:srgbClr val="041E42"/>
              </a:buClr>
              <a:buSzPts val="2100"/>
              <a:buNone/>
            </a:pPr>
            <a:r>
              <a:rPr lang="en"/>
              <a:t>Eduardo</a:t>
            </a:r>
            <a:endParaRPr/>
          </a:p>
          <a:p>
            <a:pPr indent="-38100" lvl="0" marL="177800" rtl="0" algn="l">
              <a:lnSpc>
                <a:spcPct val="90000"/>
              </a:lnSpc>
              <a:spcBef>
                <a:spcPts val="0"/>
              </a:spcBef>
              <a:spcAft>
                <a:spcPts val="0"/>
              </a:spcAft>
              <a:buClr>
                <a:srgbClr val="041E42"/>
              </a:buClr>
              <a:buSzPts val="2100"/>
              <a:buNone/>
            </a:pPr>
            <a:r>
              <a:t/>
            </a:r>
            <a:endParaRPr sz="1800"/>
          </a:p>
          <a:p>
            <a:pPr indent="-317500" lvl="0" marL="457200" rtl="0" algn="l">
              <a:lnSpc>
                <a:spcPct val="90000"/>
              </a:lnSpc>
              <a:spcBef>
                <a:spcPts val="0"/>
              </a:spcBef>
              <a:spcAft>
                <a:spcPts val="0"/>
              </a:spcAft>
              <a:buSzPts val="1400"/>
              <a:buChar char="•"/>
            </a:pPr>
            <a:r>
              <a:rPr lang="en" sz="1400"/>
              <a:t>Demographic Indicators - Population</a:t>
            </a:r>
            <a:endParaRPr sz="1400"/>
          </a:p>
          <a:p>
            <a:pPr indent="-317500" lvl="0" marL="457200" rtl="0" algn="l">
              <a:lnSpc>
                <a:spcPct val="90000"/>
              </a:lnSpc>
              <a:spcBef>
                <a:spcPts val="0"/>
              </a:spcBef>
              <a:spcAft>
                <a:spcPts val="0"/>
              </a:spcAft>
              <a:buSzPts val="1400"/>
              <a:buChar char="•"/>
            </a:pPr>
            <a:r>
              <a:rPr lang="en" sz="1400"/>
              <a:t>Economic Indicators - Employment, International Trade Flows, Industry</a:t>
            </a:r>
            <a:endParaRPr sz="1400"/>
          </a:p>
          <a:p>
            <a:pPr indent="-317500" lvl="0" marL="457200" rtl="0" algn="l">
              <a:lnSpc>
                <a:spcPct val="90000"/>
              </a:lnSpc>
              <a:spcBef>
                <a:spcPts val="0"/>
              </a:spcBef>
              <a:spcAft>
                <a:spcPts val="0"/>
              </a:spcAft>
              <a:buSzPts val="1400"/>
              <a:buChar char="•"/>
            </a:pPr>
            <a:r>
              <a:rPr lang="en" sz="1400"/>
              <a:t>Border Security - Migration</a:t>
            </a:r>
            <a:endParaRPr sz="1400"/>
          </a:p>
          <a:p>
            <a:pPr indent="-317500" lvl="0" marL="457200" rtl="0" algn="l">
              <a:lnSpc>
                <a:spcPct val="90000"/>
              </a:lnSpc>
              <a:spcBef>
                <a:spcPts val="0"/>
              </a:spcBef>
              <a:spcAft>
                <a:spcPts val="0"/>
              </a:spcAft>
              <a:buSzPts val="1400"/>
              <a:buChar char="•"/>
            </a:pPr>
            <a:r>
              <a:rPr lang="en" sz="1400"/>
              <a:t>Education - Educational Attainment Rate</a:t>
            </a:r>
            <a:endParaRPr sz="1400"/>
          </a:p>
          <a:p>
            <a:pPr indent="-317500" lvl="0" marL="457200" rtl="0" algn="l">
              <a:lnSpc>
                <a:spcPct val="90000"/>
              </a:lnSpc>
              <a:spcBef>
                <a:spcPts val="0"/>
              </a:spcBef>
              <a:spcAft>
                <a:spcPts val="0"/>
              </a:spcAft>
              <a:buSzPts val="1400"/>
              <a:buChar char="•"/>
            </a:pPr>
            <a:r>
              <a:rPr lang="en" sz="1400"/>
              <a:t>Social Indicators - Crime</a:t>
            </a:r>
            <a:endParaRPr sz="1400"/>
          </a:p>
          <a:p>
            <a:pPr indent="0" lvl="0" marL="457200" rtl="0" algn="l">
              <a:lnSpc>
                <a:spcPct val="90000"/>
              </a:lnSpc>
              <a:spcBef>
                <a:spcPts val="0"/>
              </a:spcBef>
              <a:spcAft>
                <a:spcPts val="0"/>
              </a:spcAft>
              <a:buNone/>
            </a:pPr>
            <a:r>
              <a:t/>
            </a:r>
            <a:endParaRPr sz="1400"/>
          </a:p>
          <a:p>
            <a:pPr indent="0" lvl="0" marL="457200" rtl="0" algn="l">
              <a:lnSpc>
                <a:spcPct val="90000"/>
              </a:lnSpc>
              <a:spcBef>
                <a:spcPts val="0"/>
              </a:spcBef>
              <a:spcAft>
                <a:spcPts val="0"/>
              </a:spcAft>
              <a:buNone/>
            </a:pPr>
            <a:r>
              <a:t/>
            </a:r>
            <a:endParaRPr sz="1800"/>
          </a:p>
        </p:txBody>
      </p:sp>
      <p:sp>
        <p:nvSpPr>
          <p:cNvPr id="363" name="Google Shape;363;p61"/>
          <p:cNvSpPr txBox="1"/>
          <p:nvPr>
            <p:ph idx="1" type="body"/>
          </p:nvPr>
        </p:nvSpPr>
        <p:spPr>
          <a:xfrm>
            <a:off x="4640400" y="849800"/>
            <a:ext cx="3712200" cy="21093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Darinka</a:t>
            </a:r>
            <a:endParaRPr/>
          </a:p>
          <a:p>
            <a:pPr indent="-38100" lvl="0" marL="177800" rtl="0" algn="l">
              <a:lnSpc>
                <a:spcPct val="90000"/>
              </a:lnSpc>
              <a:spcBef>
                <a:spcPts val="0"/>
              </a:spcBef>
              <a:spcAft>
                <a:spcPts val="0"/>
              </a:spcAft>
              <a:buClr>
                <a:srgbClr val="041E42"/>
              </a:buClr>
              <a:buSzPts val="2100"/>
              <a:buNone/>
            </a:pPr>
            <a:r>
              <a:t/>
            </a:r>
            <a:endParaRPr sz="700"/>
          </a:p>
          <a:p>
            <a:pPr indent="-317500" lvl="0" marL="457200" rtl="0" algn="l">
              <a:lnSpc>
                <a:spcPct val="90000"/>
              </a:lnSpc>
              <a:spcBef>
                <a:spcPts val="0"/>
              </a:spcBef>
              <a:spcAft>
                <a:spcPts val="0"/>
              </a:spcAft>
              <a:buSzPts val="1400"/>
              <a:buChar char="•"/>
            </a:pPr>
            <a:r>
              <a:rPr lang="en" sz="1400"/>
              <a:t>Economic Indicators - Income, Remittances </a:t>
            </a:r>
            <a:endParaRPr sz="1400"/>
          </a:p>
          <a:p>
            <a:pPr indent="-317500" lvl="0" marL="457200" rtl="0" algn="l">
              <a:lnSpc>
                <a:spcPct val="90000"/>
              </a:lnSpc>
              <a:spcBef>
                <a:spcPts val="0"/>
              </a:spcBef>
              <a:spcAft>
                <a:spcPts val="0"/>
              </a:spcAft>
              <a:buSzPts val="1400"/>
              <a:buChar char="•"/>
            </a:pPr>
            <a:r>
              <a:rPr lang="en" sz="1400"/>
              <a:t>Border Security - Border Patrol Agent Staffing, Apprehensions </a:t>
            </a:r>
            <a:endParaRPr sz="1400"/>
          </a:p>
          <a:p>
            <a:pPr indent="-317500" lvl="0" marL="457200" rtl="0" algn="l">
              <a:lnSpc>
                <a:spcPct val="90000"/>
              </a:lnSpc>
              <a:spcBef>
                <a:spcPts val="0"/>
              </a:spcBef>
              <a:spcAft>
                <a:spcPts val="0"/>
              </a:spcAft>
              <a:buSzPts val="1400"/>
              <a:buChar char="•"/>
            </a:pPr>
            <a:r>
              <a:rPr lang="en" sz="1400"/>
              <a:t>Social Indicators - Poverty </a:t>
            </a:r>
            <a:endParaRPr sz="1400"/>
          </a:p>
          <a:p>
            <a:pPr indent="-317500" lvl="0" marL="457200" rtl="0" algn="l">
              <a:lnSpc>
                <a:spcPct val="90000"/>
              </a:lnSpc>
              <a:spcBef>
                <a:spcPts val="0"/>
              </a:spcBef>
              <a:spcAft>
                <a:spcPts val="0"/>
              </a:spcAft>
              <a:buSzPts val="1400"/>
              <a:buChar char="•"/>
            </a:pPr>
            <a:r>
              <a:rPr lang="en" sz="1400"/>
              <a:t>Transportation - Airport Activity, Border Crossings</a:t>
            </a:r>
            <a:endParaRPr sz="1400"/>
          </a:p>
        </p:txBody>
      </p:sp>
      <p:sp>
        <p:nvSpPr>
          <p:cNvPr id="364" name="Google Shape;364;p61"/>
          <p:cNvSpPr txBox="1"/>
          <p:nvPr/>
        </p:nvSpPr>
        <p:spPr>
          <a:xfrm>
            <a:off x="704875" y="2875325"/>
            <a:ext cx="764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We will be using a GitHub repository to upload changes, which is why workload has been divided by sections. As we both will have different sections, changes will not collide and pull and push requests will </a:t>
            </a:r>
            <a:r>
              <a:rPr lang="en">
                <a:latin typeface="Open Sans"/>
                <a:ea typeface="Open Sans"/>
                <a:cs typeface="Open Sans"/>
                <a:sym typeface="Open Sans"/>
              </a:rPr>
              <a:t>succeed</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628650" y="1"/>
            <a:ext cx="7886700" cy="6186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Pending Work</a:t>
            </a:r>
            <a:endParaRPr/>
          </a:p>
        </p:txBody>
      </p:sp>
      <p:sp>
        <p:nvSpPr>
          <p:cNvPr id="370" name="Google Shape;370;p62"/>
          <p:cNvSpPr txBox="1"/>
          <p:nvPr>
            <p:ph idx="1" type="body"/>
          </p:nvPr>
        </p:nvSpPr>
        <p:spPr>
          <a:xfrm>
            <a:off x="628650" y="849796"/>
            <a:ext cx="7886700" cy="3749400"/>
          </a:xfrm>
          <a:prstGeom prst="rect">
            <a:avLst/>
          </a:prstGeom>
        </p:spPr>
        <p:txBody>
          <a:bodyPr anchorCtr="0" anchor="t" bIns="34275" lIns="68575" spcFirstLastPara="1" rIns="68575" wrap="square" tIns="34275">
            <a:normAutofit/>
          </a:bodyPr>
          <a:lstStyle/>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en"/>
              <a:t>Finish integrating the sidebar on all pages. </a:t>
            </a:r>
            <a:endParaRPr/>
          </a:p>
          <a:p>
            <a:pPr indent="-361950" lvl="0" marL="457200" rtl="0" algn="l">
              <a:spcBef>
                <a:spcPts val="0"/>
              </a:spcBef>
              <a:spcAft>
                <a:spcPts val="0"/>
              </a:spcAft>
              <a:buSzPts val="2100"/>
              <a:buChar char="•"/>
            </a:pPr>
            <a:r>
              <a:rPr lang="en"/>
              <a:t>Corroborate that all functionalities work </a:t>
            </a:r>
            <a:r>
              <a:rPr lang="en"/>
              <a:t>appropriately</a:t>
            </a:r>
            <a:r>
              <a:rPr lang="en"/>
              <a:t> </a:t>
            </a:r>
            <a:endParaRPr/>
          </a:p>
          <a:p>
            <a:pPr indent="-361950" lvl="0" marL="457200" rtl="0" algn="l">
              <a:spcBef>
                <a:spcPts val="0"/>
              </a:spcBef>
              <a:spcAft>
                <a:spcPts val="0"/>
              </a:spcAft>
              <a:buSzPts val="2100"/>
              <a:buChar char="•"/>
            </a:pPr>
            <a:r>
              <a:rPr lang="en"/>
              <a:t>Integrate any new requests.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p:nvPr/>
        </p:nvSpPr>
        <p:spPr>
          <a:xfrm>
            <a:off x="3866935" y="3701571"/>
            <a:ext cx="1410128" cy="342900"/>
          </a:xfrm>
          <a:prstGeom prst="roundRect">
            <a:avLst>
              <a:gd fmla="val 16667" name="adj"/>
            </a:avLst>
          </a:prstGeom>
          <a:solidFill>
            <a:srgbClr val="FF8200"/>
          </a:solidFill>
          <a:ln cap="flat" cmpd="sng" w="12700">
            <a:solidFill>
              <a:srgbClr val="31538F"/>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6" name="Google Shape;376;p63"/>
          <p:cNvSpPr/>
          <p:nvPr/>
        </p:nvSpPr>
        <p:spPr>
          <a:xfrm>
            <a:off x="3667816" y="4313537"/>
            <a:ext cx="1808366" cy="342900"/>
          </a:xfrm>
          <a:prstGeom prst="roundRect">
            <a:avLst>
              <a:gd fmla="val 16667" name="adj"/>
            </a:avLst>
          </a:prstGeom>
          <a:solidFill>
            <a:srgbClr val="FF8200"/>
          </a:solidFill>
          <a:ln cap="flat" cmpd="sng" w="12700">
            <a:solidFill>
              <a:srgbClr val="31538F"/>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7" name="Google Shape;377;p63"/>
          <p:cNvSpPr txBox="1"/>
          <p:nvPr/>
        </p:nvSpPr>
        <p:spPr>
          <a:xfrm>
            <a:off x="3631800" y="3324955"/>
            <a:ext cx="1880400" cy="152349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FF8200"/>
                </a:solidFill>
                <a:latin typeface="Open Sans"/>
                <a:ea typeface="Open Sans"/>
                <a:cs typeface="Open Sans"/>
                <a:sym typeface="Open Sans"/>
              </a:rPr>
              <a:t>Monthly Newsletter</a:t>
            </a:r>
            <a:endParaRPr sz="1100"/>
          </a:p>
          <a:p>
            <a:pPr indent="0" lvl="0" marL="0" marR="0" rtl="0" algn="ctr">
              <a:spcBef>
                <a:spcPts val="0"/>
              </a:spcBef>
              <a:spcAft>
                <a:spcPts val="0"/>
              </a:spcAft>
              <a:buNone/>
            </a:pPr>
            <a:r>
              <a:t/>
            </a:r>
            <a:endParaRPr b="1" sz="1400">
              <a:solidFill>
                <a:schemeClr val="dk1"/>
              </a:solidFill>
              <a:latin typeface="Open Sans"/>
              <a:ea typeface="Open Sans"/>
              <a:cs typeface="Open Sans"/>
              <a:sym typeface="Open Sans"/>
            </a:endParaRPr>
          </a:p>
          <a:p>
            <a:pPr indent="0" lvl="0" marL="0" marR="0" rtl="0" algn="ctr">
              <a:spcBef>
                <a:spcPts val="0"/>
              </a:spcBef>
              <a:spcAft>
                <a:spcPts val="0"/>
              </a:spcAft>
              <a:buNone/>
            </a:pPr>
            <a:r>
              <a:rPr lang="en" sz="1300" u="sng">
                <a:solidFill>
                  <a:schemeClr val="hlink"/>
                </a:solidFill>
                <a:latin typeface="Open Sans"/>
                <a:ea typeface="Open Sans"/>
                <a:cs typeface="Open Sans"/>
                <a:sym typeface="Open Sans"/>
                <a:hlinkClick r:id="rId3"/>
              </a:rPr>
              <a:t>Sign up today!</a:t>
            </a:r>
            <a:endParaRPr sz="13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en" sz="1400">
                <a:solidFill>
                  <a:schemeClr val="lt1"/>
                </a:solidFill>
                <a:latin typeface="Open Sans"/>
                <a:ea typeface="Open Sans"/>
                <a:cs typeface="Open Sans"/>
                <a:sym typeface="Open Sans"/>
              </a:rPr>
            </a:br>
            <a:endParaRPr sz="1400">
              <a:solidFill>
                <a:schemeClr val="lt1"/>
              </a:solidFill>
              <a:latin typeface="Open Sans"/>
              <a:ea typeface="Open Sans"/>
              <a:cs typeface="Open Sans"/>
              <a:sym typeface="Open Sans"/>
            </a:endParaRPr>
          </a:p>
          <a:p>
            <a:pPr indent="0" lvl="0" marL="0" marR="0" rtl="0" algn="ctr">
              <a:spcBef>
                <a:spcPts val="0"/>
              </a:spcBef>
              <a:spcAft>
                <a:spcPts val="0"/>
              </a:spcAft>
              <a:buNone/>
            </a:pPr>
            <a:r>
              <a:rPr lang="en" sz="1300" u="sng">
                <a:solidFill>
                  <a:schemeClr val="hlink"/>
                </a:solidFill>
                <a:latin typeface="Open Sans"/>
                <a:ea typeface="Open Sans"/>
                <a:cs typeface="Open Sans"/>
                <a:sym typeface="Open Sans"/>
                <a:hlinkClick r:id="rId4"/>
              </a:rPr>
              <a:t>View our Newsletter</a:t>
            </a:r>
            <a:endParaRPr sz="13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78" name="Google Shape;378;p63"/>
          <p:cNvSpPr txBox="1"/>
          <p:nvPr/>
        </p:nvSpPr>
        <p:spPr>
          <a:xfrm>
            <a:off x="6742738" y="3324955"/>
            <a:ext cx="1772612" cy="807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FF8200"/>
                </a:solidFill>
                <a:latin typeface="Open Sans"/>
                <a:ea typeface="Open Sans"/>
                <a:cs typeface="Open Sans"/>
                <a:sym typeface="Open Sans"/>
              </a:rPr>
              <a:t>Connect with us:</a:t>
            </a:r>
            <a:endParaRPr sz="1100"/>
          </a:p>
          <a:p>
            <a:pPr indent="0" lvl="0" marL="0" marR="0" rtl="0" algn="l">
              <a:spcBef>
                <a:spcPts val="0"/>
              </a:spcBef>
              <a:spcAft>
                <a:spcPts val="0"/>
              </a:spcAft>
              <a:buNone/>
            </a:pPr>
            <a:r>
              <a:t/>
            </a:r>
            <a:endParaRPr b="1" sz="1400">
              <a:solidFill>
                <a:srgbClr val="FF8200"/>
              </a:solidFill>
              <a:latin typeface="Open Sans"/>
              <a:ea typeface="Open Sans"/>
              <a:cs typeface="Open Sans"/>
              <a:sym typeface="Open Sans"/>
            </a:endParaRPr>
          </a:p>
          <a:p>
            <a:pPr indent="0" lvl="0" marL="0" marR="0" rtl="0" algn="l">
              <a:spcBef>
                <a:spcPts val="0"/>
              </a:spcBef>
              <a:spcAft>
                <a:spcPts val="0"/>
              </a:spcAft>
              <a:buNone/>
            </a:pPr>
            <a:r>
              <a:rPr lang="en" sz="900">
                <a:solidFill>
                  <a:schemeClr val="dk1"/>
                </a:solidFill>
                <a:latin typeface="Open Sans"/>
                <a:ea typeface="Open Sans"/>
                <a:cs typeface="Open Sans"/>
                <a:sym typeface="Open Sans"/>
              </a:rPr>
              <a:t>E: </a:t>
            </a:r>
            <a:r>
              <a:rPr lang="en" sz="900" u="sng">
                <a:solidFill>
                  <a:schemeClr val="hlink"/>
                </a:solidFill>
                <a:latin typeface="Open Sans"/>
                <a:ea typeface="Open Sans"/>
                <a:cs typeface="Open Sans"/>
                <a:sym typeface="Open Sans"/>
                <a:hlinkClick r:id="rId5"/>
              </a:rPr>
              <a:t>huntinstitute@utep.edu</a:t>
            </a:r>
            <a:br>
              <a:rPr lang="en" sz="900">
                <a:solidFill>
                  <a:schemeClr val="dk1"/>
                </a:solidFill>
                <a:latin typeface="Open Sans"/>
                <a:ea typeface="Open Sans"/>
                <a:cs typeface="Open Sans"/>
                <a:sym typeface="Open Sans"/>
              </a:rPr>
            </a:br>
            <a:r>
              <a:rPr lang="en" sz="900">
                <a:solidFill>
                  <a:schemeClr val="dk1"/>
                </a:solidFill>
                <a:latin typeface="Open Sans"/>
                <a:ea typeface="Open Sans"/>
                <a:cs typeface="Open Sans"/>
                <a:sym typeface="Open Sans"/>
              </a:rPr>
              <a:t>P: (915) 747-6727</a:t>
            </a:r>
            <a:br>
              <a:rPr lang="en" sz="900">
                <a:solidFill>
                  <a:schemeClr val="dk1"/>
                </a:solidFill>
                <a:latin typeface="Open Sans"/>
                <a:ea typeface="Open Sans"/>
                <a:cs typeface="Open Sans"/>
                <a:sym typeface="Open Sans"/>
              </a:rPr>
            </a:br>
            <a:r>
              <a:rPr lang="en" sz="900">
                <a:solidFill>
                  <a:schemeClr val="dk1"/>
                </a:solidFill>
                <a:latin typeface="Open Sans"/>
                <a:ea typeface="Open Sans"/>
                <a:cs typeface="Open Sans"/>
                <a:sym typeface="Open Sans"/>
              </a:rPr>
              <a:t>F: (915) 747-7948</a:t>
            </a:r>
            <a:endParaRPr sz="1100"/>
          </a:p>
        </p:txBody>
      </p:sp>
      <p:sp>
        <p:nvSpPr>
          <p:cNvPr id="379" name="Google Shape;379;p63"/>
          <p:cNvSpPr txBox="1"/>
          <p:nvPr/>
        </p:nvSpPr>
        <p:spPr>
          <a:xfrm>
            <a:off x="529673" y="3324955"/>
            <a:ext cx="2433245" cy="124649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FF8200"/>
                </a:solidFill>
                <a:latin typeface="Open Sans"/>
                <a:ea typeface="Open Sans"/>
                <a:cs typeface="Open Sans"/>
                <a:sym typeface="Open Sans"/>
              </a:rPr>
              <a:t>Locate us:</a:t>
            </a:r>
            <a:endParaRPr sz="1100"/>
          </a:p>
          <a:p>
            <a:pPr indent="0" lvl="0" marL="0" marR="0" rtl="0" algn="ctr">
              <a:spcBef>
                <a:spcPts val="0"/>
              </a:spcBef>
              <a:spcAft>
                <a:spcPts val="0"/>
              </a:spcAft>
              <a:buNone/>
            </a:pPr>
            <a:r>
              <a:t/>
            </a:r>
            <a:endParaRPr b="1" sz="1400">
              <a:solidFill>
                <a:srgbClr val="FF8200"/>
              </a:solidFill>
              <a:latin typeface="Open Sans"/>
              <a:ea typeface="Open Sans"/>
              <a:cs typeface="Open Sans"/>
              <a:sym typeface="Open Sans"/>
            </a:endParaRPr>
          </a:p>
          <a:p>
            <a:pPr indent="0" lvl="0" marL="0" marR="0" rtl="0" algn="l">
              <a:spcBef>
                <a:spcPts val="0"/>
              </a:spcBef>
              <a:spcAft>
                <a:spcPts val="0"/>
              </a:spcAft>
              <a:buNone/>
            </a:pPr>
            <a:r>
              <a:rPr lang="en" sz="900">
                <a:solidFill>
                  <a:srgbClr val="031E42"/>
                </a:solidFill>
                <a:latin typeface="Open Sans"/>
                <a:ea typeface="Open Sans"/>
                <a:cs typeface="Open Sans"/>
                <a:sym typeface="Open Sans"/>
              </a:rPr>
              <a:t>The University of Texas at El Paso</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Hunt Institute for Global Competitiveness University of Texas at El Paso (UTEP)</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Kelly Hall Building, Suite 414</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El Paso, Texas 79968-0545</a:t>
            </a:r>
            <a:endParaRPr sz="1100"/>
          </a:p>
          <a:p>
            <a:pPr indent="0" lvl="0" marL="0" marR="0" rtl="0" algn="ctr">
              <a:spcBef>
                <a:spcPts val="0"/>
              </a:spcBef>
              <a:spcAft>
                <a:spcPts val="0"/>
              </a:spcAft>
              <a:buNone/>
            </a:pPr>
            <a:r>
              <a:t/>
            </a:r>
            <a:endParaRPr b="1" sz="14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419719" y="175873"/>
            <a:ext cx="8304563"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Purpose</a:t>
            </a:r>
            <a:endParaRPr/>
          </a:p>
        </p:txBody>
      </p:sp>
      <p:sp>
        <p:nvSpPr>
          <p:cNvPr id="164" name="Google Shape;164;p31"/>
          <p:cNvSpPr txBox="1"/>
          <p:nvPr/>
        </p:nvSpPr>
        <p:spPr>
          <a:xfrm>
            <a:off x="630936" y="4711446"/>
            <a:ext cx="5731888" cy="46166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3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The Data Repository is meant to be an interactive tool that will display relevant information in regard to different indicators that may later impact decision-making.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166" name="Google Shape;166;p31"/>
          <p:cNvPicPr preferRelativeResize="0"/>
          <p:nvPr/>
        </p:nvPicPr>
        <p:blipFill>
          <a:blip r:embed="rId3">
            <a:alphaModFix/>
          </a:blip>
          <a:stretch>
            <a:fillRect/>
          </a:stretch>
        </p:blipFill>
        <p:spPr>
          <a:xfrm>
            <a:off x="1363800" y="2490375"/>
            <a:ext cx="5075145" cy="2350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Purpose</a:t>
            </a:r>
            <a:endParaRPr/>
          </a:p>
        </p:txBody>
      </p:sp>
      <p:sp>
        <p:nvSpPr>
          <p:cNvPr id="172" name="Google Shape;172;p32"/>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3" name="Google Shape;173;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Information is put into datasets, from which information is converted into dataframes that can be manipulated and turned into interactive formats of visualization.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Overall, we are looking to display </a:t>
            </a:r>
            <a:r>
              <a:rPr lang="en" u="sng"/>
              <a:t>numbers </a:t>
            </a:r>
            <a:r>
              <a:rPr lang="en"/>
              <a:t>(crime rates, poverty rates, imports,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Structure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Sections</a:t>
            </a:r>
            <a:endParaRPr/>
          </a:p>
        </p:txBody>
      </p:sp>
      <p:sp>
        <p:nvSpPr>
          <p:cNvPr id="184" name="Google Shape;184;p34"/>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3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There are currently 6 sections:</a:t>
            </a:r>
            <a:endParaRPr/>
          </a:p>
          <a:p>
            <a:pPr indent="-38100" lvl="0" marL="177800" rtl="0" algn="l">
              <a:lnSpc>
                <a:spcPct val="90000"/>
              </a:lnSpc>
              <a:spcBef>
                <a:spcPts val="0"/>
              </a:spcBef>
              <a:spcAft>
                <a:spcPts val="0"/>
              </a:spcAft>
              <a:buClr>
                <a:srgbClr val="041E42"/>
              </a:buClr>
              <a:buSzPts val="2100"/>
              <a:buNone/>
            </a:pPr>
            <a:r>
              <a:t/>
            </a:r>
            <a:endParaRPr/>
          </a:p>
          <a:p>
            <a:pPr indent="-361950" lvl="0" marL="457200" rtl="0" algn="l">
              <a:lnSpc>
                <a:spcPct val="90000"/>
              </a:lnSpc>
              <a:spcBef>
                <a:spcPts val="0"/>
              </a:spcBef>
              <a:spcAft>
                <a:spcPts val="0"/>
              </a:spcAft>
              <a:buSzPts val="2100"/>
              <a:buChar char="•"/>
            </a:pPr>
            <a:r>
              <a:rPr lang="en"/>
              <a:t>Demographic Indicators</a:t>
            </a:r>
            <a:endParaRPr/>
          </a:p>
          <a:p>
            <a:pPr indent="-361950" lvl="0" marL="457200" rtl="0" algn="l">
              <a:lnSpc>
                <a:spcPct val="90000"/>
              </a:lnSpc>
              <a:spcBef>
                <a:spcPts val="0"/>
              </a:spcBef>
              <a:spcAft>
                <a:spcPts val="0"/>
              </a:spcAft>
              <a:buSzPts val="2100"/>
              <a:buChar char="•"/>
            </a:pPr>
            <a:r>
              <a:rPr lang="en"/>
              <a:t>Economic Indicators</a:t>
            </a:r>
            <a:endParaRPr/>
          </a:p>
          <a:p>
            <a:pPr indent="-361950" lvl="0" marL="457200" rtl="0" algn="l">
              <a:lnSpc>
                <a:spcPct val="90000"/>
              </a:lnSpc>
              <a:spcBef>
                <a:spcPts val="0"/>
              </a:spcBef>
              <a:spcAft>
                <a:spcPts val="0"/>
              </a:spcAft>
              <a:buSzPts val="2100"/>
              <a:buChar char="•"/>
            </a:pPr>
            <a:r>
              <a:rPr lang="en"/>
              <a:t>Border Security</a:t>
            </a:r>
            <a:endParaRPr/>
          </a:p>
          <a:p>
            <a:pPr indent="-361950" lvl="0" marL="457200" rtl="0" algn="l">
              <a:lnSpc>
                <a:spcPct val="90000"/>
              </a:lnSpc>
              <a:spcBef>
                <a:spcPts val="0"/>
              </a:spcBef>
              <a:spcAft>
                <a:spcPts val="0"/>
              </a:spcAft>
              <a:buSzPts val="2100"/>
              <a:buChar char="•"/>
            </a:pPr>
            <a:r>
              <a:rPr lang="en"/>
              <a:t>Education</a:t>
            </a:r>
            <a:endParaRPr/>
          </a:p>
          <a:p>
            <a:pPr indent="-361950" lvl="0" marL="457200" rtl="0" algn="l">
              <a:lnSpc>
                <a:spcPct val="90000"/>
              </a:lnSpc>
              <a:spcBef>
                <a:spcPts val="0"/>
              </a:spcBef>
              <a:spcAft>
                <a:spcPts val="0"/>
              </a:spcAft>
              <a:buSzPts val="2100"/>
              <a:buChar char="•"/>
            </a:pPr>
            <a:r>
              <a:rPr lang="en"/>
              <a:t>Social Indicators</a:t>
            </a:r>
            <a:endParaRPr/>
          </a:p>
          <a:p>
            <a:pPr indent="-361950" lvl="0" marL="457200" rtl="0" algn="l">
              <a:lnSpc>
                <a:spcPct val="90000"/>
              </a:lnSpc>
              <a:spcBef>
                <a:spcPts val="0"/>
              </a:spcBef>
              <a:spcAft>
                <a:spcPts val="0"/>
              </a:spcAft>
              <a:buSzPts val="2100"/>
              <a:buChar char="•"/>
            </a:pPr>
            <a:r>
              <a:rPr lang="en"/>
              <a:t>Transportation</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
              <a:t>Each have their different datasets.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4629053" y="13700"/>
            <a:ext cx="38862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41E42"/>
              </a:buClr>
              <a:buSzPts val="2300"/>
              <a:buFont typeface="Roboto Condensed"/>
              <a:buNone/>
            </a:pPr>
            <a:r>
              <a:rPr lang="en"/>
              <a:t>Workflow</a:t>
            </a:r>
            <a:endParaRPr/>
          </a:p>
        </p:txBody>
      </p:sp>
      <p:sp>
        <p:nvSpPr>
          <p:cNvPr id="191" name="Google Shape;191;p35"/>
          <p:cNvSpPr txBox="1"/>
          <p:nvPr>
            <p:ph idx="1"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rPr lang="en"/>
              <a:t>Working on a section involves the process on the left. Time estimation is hard because some data is harder to manipulate, which makes designing more time consuming. </a:t>
            </a:r>
            <a:endParaRPr/>
          </a:p>
        </p:txBody>
      </p:sp>
      <p:pic>
        <p:nvPicPr>
          <p:cNvPr id="192" name="Google Shape;192;p35"/>
          <p:cNvPicPr preferRelativeResize="0"/>
          <p:nvPr/>
        </p:nvPicPr>
        <p:blipFill>
          <a:blip r:embed="rId3">
            <a:alphaModFix/>
          </a:blip>
          <a:stretch>
            <a:fillRect/>
          </a:stretch>
        </p:blipFill>
        <p:spPr>
          <a:xfrm>
            <a:off x="0" y="0"/>
            <a:ext cx="46291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Layout</a:t>
            </a:r>
            <a:endParaRPr/>
          </a:p>
        </p:txBody>
      </p:sp>
      <p:sp>
        <p:nvSpPr>
          <p:cNvPr id="198" name="Google Shape;198;p36"/>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3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200" name="Google Shape;200;p36"/>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